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slideMasters/slideMaster21.xml" ContentType="application/vnd.openxmlformats-officedocument.presentationml.slideMaster+xml"/>
  <Override PartName="/ppt/slides/slide21.xml" ContentType="application/vnd.openxmlformats-officedocument.presentationml.slide+xml"/>
  <Override PartName="/ppt/slideMasters/slideMaster22.xml" ContentType="application/vnd.openxmlformats-officedocument.presentationml.slideMaster+xml"/>
  <Override PartName="/ppt/slides/slide22.xml" ContentType="application/vnd.openxmlformats-officedocument.presentationml.slide+xml"/>
  <Override PartName="/ppt/slideMasters/slideMaster23.xml" ContentType="application/vnd.openxmlformats-officedocument.presentationml.slideMaster+xml"/>
  <Override PartName="/ppt/slides/slide23.xml" ContentType="application/vnd.openxmlformats-officedocument.presentationml.slide+xml"/>
  <Override PartName="/ppt/slideMasters/slideMaster24.xml" ContentType="application/vnd.openxmlformats-officedocument.presentationml.slideMaster+xml"/>
  <Override PartName="/ppt/slides/slide24.xml" ContentType="application/vnd.openxmlformats-officedocument.presentationml.slide+xml"/>
  <Override PartName="/ppt/slideMasters/slideMaster25.xml" ContentType="application/vnd.openxmlformats-officedocument.presentationml.slideMaster+xml"/>
  <Override PartName="/ppt/slides/slide25.xml" ContentType="application/vnd.openxmlformats-officedocument.presentationml.slide+xml"/>
  <Override PartName="/ppt/slideMasters/slideMaster26.xml" ContentType="application/vnd.openxmlformats-officedocument.presentationml.slideMaster+xml"/>
  <Override PartName="/ppt/slides/slide26.xml" ContentType="application/vnd.openxmlformats-officedocument.presentationml.slide+xml"/>
  <Override PartName="/ppt/slideMasters/slideMaster27.xml" ContentType="application/vnd.openxmlformats-officedocument.presentationml.slideMaster+xml"/>
  <Override PartName="/ppt/slides/slide27.xml" ContentType="application/vnd.openxmlformats-officedocument.presentationml.slide+xml"/>
  <Override PartName="/ppt/slideMasters/slideMaster28.xml" ContentType="application/vnd.openxmlformats-officedocument.presentationml.slideMaster+xml"/>
  <Override PartName="/ppt/slides/slide28.xml" ContentType="application/vnd.openxmlformats-officedocument.presentationml.slide+xml"/>
  <Override PartName="/ppt/slideMasters/slideMaster29.xml" ContentType="application/vnd.openxmlformats-officedocument.presentationml.slideMaster+xml"/>
  <Override PartName="/ppt/slides/slide29.xml" ContentType="application/vnd.openxmlformats-officedocument.presentationml.slide+xml"/>
  <Override PartName="/ppt/slideMasters/slideMaster30.xml" ContentType="application/vnd.openxmlformats-officedocument.presentationml.slideMaster+xml"/>
  <Override PartName="/ppt/slides/slide3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</p:sldIdLst>
  <p:notesMasterIdLst>
    <p:notesMasterId r:id="rId32"/>
  </p:notesMasterIdLst>
  <p:sldSz cx="18288000" cy="10287000"/>
  <p:notesSz cx="10287000" cy="18288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notesMaster" Target="notesMasters/notesMaster1.xml"/><Relationship Id="rId33" Type="http://schemas.openxmlformats.org/officeDocument/2006/relationships/presProps" Target="presProps.xml"/><Relationship Id="rId34" Type="http://schemas.openxmlformats.org/officeDocument/2006/relationships/viewProps" Target="viewProps.xml"/><Relationship Id="rId35" Type="http://schemas.openxmlformats.org/officeDocument/2006/relationships/theme" Target="theme/theme1.xml"/><Relationship Id="rId3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2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1.xml"/>
		</Relationships>
</file>

<file path=ppt/notesSlides/_rels/notesSlide2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2.xml"/>
		</Relationships>
</file>

<file path=ppt/notesSlides/_rels/notesSlide2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3.xml"/>
		</Relationships>
</file>

<file path=ppt/notesSlides/_rels/notesSlide2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4.xml"/>
		</Relationships>
</file>

<file path=ppt/notesSlides/_rels/notesSlide2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5.xml"/>
		</Relationships>
</file>

<file path=ppt/notesSlides/_rels/notesSlide2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6.xml"/>
		</Relationships>
</file>

<file path=ppt/notesSlides/_rels/notesSlide2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7.xml"/>
		</Relationships>
</file>

<file path=ppt/notesSlides/_rels/notesSlide2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8.xml"/>
		</Relationships>
</file>

<file path=ppt/notesSlides/_rels/notesSlide2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9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3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0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Open by naming the boundary up front: this is a workflow talk about how AI changes engine selection criteria, not an engine fan war. Say plainly that Unreal is out of scope because I have no direct hands-on experience with it. Set expectations: 35 minutes, then discussion.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Side-by-side pivot slide. Left: the traditional human-era criteria — we chose the engine that best supported the human team and the final product. Right: development is now also done by agents, so a parallel set of criteria applies. This is the pivot the rest of the talk builds on.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Quick overview of the three engines discussed, plus the Unreal disclaimer.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Walk the loop once, then make the point: every stage here has to be visible, controllable, deterministic, and cheap for an agent — code generation is only one node. The loop closes back on itself dozens or hundreds of times per task.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Unity's classic strengths and weaknesses, before bringing agents into the picture.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Godot's text-first structure makes it unusually agent-friendly, though model training data lags and mobile monetization stays weak.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Same game, built twice — once in Unity, once in Godot — by one developer, measured side by side. Project load: 1:04 vs 0:13, shown here at 4x speed. Credit: 'I Made The Same Game in Unity and Godot, Which Engine is Better?'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Opening a single script: 15.4 seconds in Unity, 0.31 seconds in Godot. Annoying for a human; decisive for an agent that does this hundreds of times per task. Credit: 'I Made The Same Game in Unity and Godot, Which Engine is Better?'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Launching the built game: 10.3s vs 2.1s — a multiplier on every single agent test cycle. Credit: 'I Made The Same Game in Unity and Godot, Which Engine is Better?'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honest counterpoint. Godot's default PC export came out nearly three times larger than Unity's — 358MB vs 134MB. Credit: 'I Made The Same Game in Unity and Godot, Which Engine is Better?'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Once the export was configured properly, Godot landed at 130MB — slightly under Unity. Faster to iterate, less forgiving of defaults. Credit: 'I Made The Same Game in Unity and Godot, Which Engine is Better?'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Quick personal intro. Establish credibility up front: 20+ years across mobile, casino, and games, most of it Unity-based, a GameIS founding member, roles spanning general management, product, and design — so this isn't a Godot partisan's take, it's someone comfortable in Unity questioning whether comfort is still the right criterion.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Web engines fit coding agents unusually well — almost everything is plain text agents already know well. Weakness remains commercial: moving a prototype to Unity/Godot may need a partial rewrite.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Concrete proof the web-engine loop works: a single jam pulling in a thousand-plus entries built on text-based, agent-friendly stacks.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Use a friend's criticism directly: Unity does work headlessly, in parallel, given separate worktrees and warm caches. Show his setup: five persistent project copies, a powerful MacBook, two additional machines, SSH access, Windows and macOS builds. He has deep Unity experience but hasn't tried Godot or other engines — useful operational feedback, not an engine comparison.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Define a warm worktree precisely and walk cold vs warm setup steps, plus the operational costs — SSD space, cache invalidation, machine/licence management.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Released July 2026. Walk what it does; highlight unity eval as the standout — executes C# in a running Editor/Player without a recompile or domain reload.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CLI: flexible, low overhead, good for agents that already run shell commands. MCP: standardized, easier for constrained clients, but can consume context with large tool lists. Unity's own devs say direct CLI/Pipeline calls are generally faster.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Official Unity MCP: safest under the new terms, still early on tools. Ivan Murzak's: 71 tools, 46 prompts, 1 resource — broader today. Personal conclusion: Murzak's is still more capable day-to-day, but the official CLI may matter more long-term. Frame authorization status carefully — not 'prohibited', but now dependent on Unity's policies.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Section 17.2, last updated June 30, 2026. Be precise: this restricts automated ingestion for training/knowledge-base replication and requires Authorized Agentic Access across the whole chain — it doesn't say a human can never show a doc page to an LLM. Not legal advice.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Bring it back together on the four-axes framework. Headline: Unity improved its technical answer while making its legal/governance answer more complicated.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Concrete recommendations by project type.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Credential slide — most recent chapter of my career. Chief Product Officer at Hedonia, where we built Mood Bloom: a therapeutic mobile game clinically validated in a randomized controlled trial at Massachusetts General Hospital, showing roughly a 45% reduction in depressive symptoms. Five years of my life, a real Unity production, and the reason I care this much about what actually makes an engine workable in production.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Close on three takeaway lines, then open the floor. Suggested prompts if the room is quiet: is Unity now as good as Godot for AI? Is Ivan Murzak's MCP still safe to use? Can several worktrees share one Library folder? Why wasn't Unreal covered?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Ground the talk in real numbers before making any argument about games. Across software development broadly: 58% use AI tools daily, 59% use AI agents at all, but only 37% use agents daily, and 63% still rarely or never let an agent run fully autonomously. The gap between 'use AI' and 'trust AI to drive' is the story.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Now narrow to games specifically. Adoption is lower than software overall and split sharply by role: only ~30% at studios directly, but 58% in publishing, support, marketing, and PR. Flag that the GDC 29% figure is explicitly early-2026 data and the report doesn't disclose exact fieldwork dates.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Among game-industry professionals who already use generative AI, most of it is still research and brainstorming, not code. Coding assistance is real but well behind — this sets up the rest of the talk, which is specifically about that coding-assistance slice.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Side-by-side pivot slide. Left: the traditional human-era criteria — we chose the engine that best supported the human team and the final product. Right: development is now also done by agents, so a parallel set of criteria applies. This is the pivot the rest of the talk builds on.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one-line reframe the whole talk hangs on. Read it slowly, then move into the loop.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8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9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8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0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2F8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047750" y="2935982"/>
            <a:ext cx="17811750" cy="4699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625" spc="368" kern="0" dirty="0">
                <a:solidFill>
                  <a:srgbClr val="0070B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GameDev + AI @ Xsolla</a:t>
            </a:r>
            <a:endParaRPr lang="en-US" sz="2625" dirty="0"/>
          </a:p>
        </p:txBody>
      </p:sp>
      <p:sp>
        <p:nvSpPr>
          <p:cNvPr id="3" name="Text 1"/>
          <p:cNvSpPr/>
          <p:nvPr/>
        </p:nvSpPr>
        <p:spPr>
          <a:xfrm>
            <a:off x="1047750" y="3634482"/>
            <a:ext cx="14716125" cy="171827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91241"/>
              </a:lnSpc>
              <a:buNone/>
            </a:pPr>
            <a:r>
              <a:rPr lang="en-US" sz="6300" b="1" dirty="0">
                <a:solidFill>
                  <a:srgbClr val="1520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Game Engines in the Age of AI-Based Development</a:t>
            </a:r>
            <a:endParaRPr lang="en-US" sz="6300" dirty="0"/>
          </a:p>
        </p:txBody>
      </p:sp>
      <p:sp>
        <p:nvSpPr>
          <p:cNvPr id="4" name="Text 2"/>
          <p:cNvSpPr/>
          <p:nvPr/>
        </p:nvSpPr>
        <p:spPr>
          <a:xfrm>
            <a:off x="1047750" y="5600402"/>
            <a:ext cx="13620750" cy="531416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21406"/>
              </a:lnSpc>
              <a:buNone/>
            </a:pPr>
            <a:r>
              <a:rPr lang="en-US" sz="2775" dirty="0">
                <a:solidFill>
                  <a:srgbClr val="4957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Current Overview</a:t>
            </a:r>
            <a:endParaRPr lang="en-US" sz="2775" dirty="0"/>
          </a:p>
        </p:txBody>
      </p:sp>
      <p:sp>
        <p:nvSpPr>
          <p:cNvPr id="5" name="Shape 3"/>
          <p:cNvSpPr/>
          <p:nvPr/>
        </p:nvSpPr>
        <p:spPr>
          <a:xfrm>
            <a:off x="1047750" y="6665218"/>
            <a:ext cx="1520825" cy="685800"/>
          </a:xfrm>
          <a:prstGeom prst="roundRect">
            <a:avLst>
              <a:gd name="adj" fmla="val 50000"/>
            </a:avLst>
          </a:prstGeom>
          <a:ln w="12700">
            <a:solidFill>
              <a:srgbClr val="C4530F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1308100" y="6792218"/>
            <a:ext cx="1076325" cy="4699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625" dirty="0">
                <a:solidFill>
                  <a:srgbClr val="C4530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Unity</a:t>
            </a:r>
            <a:endParaRPr lang="en-US" sz="2625" dirty="0"/>
          </a:p>
        </p:txBody>
      </p:sp>
      <p:sp>
        <p:nvSpPr>
          <p:cNvPr id="7" name="Shape 5"/>
          <p:cNvSpPr/>
          <p:nvPr/>
        </p:nvSpPr>
        <p:spPr>
          <a:xfrm>
            <a:off x="2759075" y="6665218"/>
            <a:ext cx="1520825" cy="685800"/>
          </a:xfrm>
          <a:prstGeom prst="roundRect">
            <a:avLst>
              <a:gd name="adj" fmla="val 50000"/>
            </a:avLst>
          </a:prstGeom>
          <a:ln w="12700">
            <a:solidFill>
              <a:srgbClr val="644FB1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019425" y="6792218"/>
            <a:ext cx="1076325" cy="4699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625" dirty="0">
                <a:solidFill>
                  <a:srgbClr val="644FB1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Godot</a:t>
            </a:r>
            <a:endParaRPr lang="en-US" sz="2625" dirty="0"/>
          </a:p>
        </p:txBody>
      </p:sp>
      <p:sp>
        <p:nvSpPr>
          <p:cNvPr id="9" name="Shape 7"/>
          <p:cNvSpPr/>
          <p:nvPr/>
        </p:nvSpPr>
        <p:spPr>
          <a:xfrm>
            <a:off x="4470400" y="6665218"/>
            <a:ext cx="2720975" cy="685800"/>
          </a:xfrm>
          <a:prstGeom prst="roundRect">
            <a:avLst>
              <a:gd name="adj" fmla="val 50000"/>
            </a:avLst>
          </a:prstGeom>
          <a:ln w="12700">
            <a:solidFill>
              <a:srgbClr val="038149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4730750" y="6792218"/>
            <a:ext cx="2281905" cy="4699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625" dirty="0">
                <a:solidFill>
                  <a:srgbClr val="038149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Web engines</a:t>
            </a:r>
            <a:endParaRPr lang="en-US" sz="2625" dirty="0"/>
          </a:p>
        </p:txBody>
      </p:sp>
      <p:sp>
        <p:nvSpPr>
          <p:cNvPr id="11" name="Text 9"/>
          <p:cNvSpPr/>
          <p:nvPr/>
        </p:nvSpPr>
        <p:spPr>
          <a:xfrm>
            <a:off x="7496175" y="6792218"/>
            <a:ext cx="4400550" cy="4699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625" dirty="0">
                <a:solidFill>
                  <a:srgbClr val="49576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(Unreal not covered)</a:t>
            </a:r>
            <a:endParaRPr lang="en-US" sz="2625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2F8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047750" y="838200"/>
            <a:ext cx="17811750" cy="7810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5100" b="1" dirty="0">
                <a:solidFill>
                  <a:srgbClr val="1520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How we choose a game engine</a:t>
            </a:r>
            <a:endParaRPr lang="en-US" sz="5100" dirty="0"/>
          </a:p>
        </p:txBody>
      </p:sp>
      <p:sp>
        <p:nvSpPr>
          <p:cNvPr id="3" name="Text 1"/>
          <p:cNvSpPr/>
          <p:nvPr/>
        </p:nvSpPr>
        <p:spPr>
          <a:xfrm>
            <a:off x="1047750" y="1847850"/>
            <a:ext cx="8376761" cy="4699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625" dirty="0">
                <a:solidFill>
                  <a:srgbClr val="49576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HUMANS</a:t>
            </a:r>
            <a:endParaRPr lang="en-US" sz="2625" dirty="0"/>
          </a:p>
        </p:txBody>
      </p:sp>
      <p:sp>
        <p:nvSpPr>
          <p:cNvPr id="4" name="Shape 2"/>
          <p:cNvSpPr/>
          <p:nvPr/>
        </p:nvSpPr>
        <p:spPr>
          <a:xfrm>
            <a:off x="1047750" y="3863975"/>
            <a:ext cx="7615238" cy="9525"/>
          </a:xfrm>
          <a:prstGeom prst="rect">
            <a:avLst/>
          </a:prstGeom>
          <a:solidFill>
            <a:srgbClr val="647284">
              <a:alpha val="22000"/>
            </a:srgbClr>
          </a:solidFill>
          <a:ln/>
        </p:spPr>
      </p:sp>
      <p:sp>
        <p:nvSpPr>
          <p:cNvPr id="5" name="Text 3"/>
          <p:cNvSpPr/>
          <p:nvPr/>
        </p:nvSpPr>
        <p:spPr>
          <a:xfrm>
            <a:off x="1047750" y="3355975"/>
            <a:ext cx="7843695" cy="4699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625" dirty="0">
                <a:solidFill>
                  <a:srgbClr val="1520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Target platforms</a:t>
            </a:r>
            <a:endParaRPr lang="en-US" sz="2625" dirty="0"/>
          </a:p>
        </p:txBody>
      </p:sp>
      <p:sp>
        <p:nvSpPr>
          <p:cNvPr id="6" name="Shape 4"/>
          <p:cNvSpPr/>
          <p:nvPr/>
        </p:nvSpPr>
        <p:spPr>
          <a:xfrm>
            <a:off x="1047750" y="4549775"/>
            <a:ext cx="7615238" cy="9525"/>
          </a:xfrm>
          <a:prstGeom prst="rect">
            <a:avLst/>
          </a:prstGeom>
          <a:solidFill>
            <a:srgbClr val="647284">
              <a:alpha val="22000"/>
            </a:srgbClr>
          </a:solidFill>
          <a:ln/>
        </p:spPr>
      </p:sp>
      <p:sp>
        <p:nvSpPr>
          <p:cNvPr id="7" name="Text 5"/>
          <p:cNvSpPr/>
          <p:nvPr/>
        </p:nvSpPr>
        <p:spPr>
          <a:xfrm>
            <a:off x="1047750" y="4041775"/>
            <a:ext cx="7843695" cy="4699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625" dirty="0">
                <a:solidFill>
                  <a:srgbClr val="1520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Proficiency of existing team</a:t>
            </a:r>
            <a:endParaRPr lang="en-US" sz="2625" dirty="0"/>
          </a:p>
        </p:txBody>
      </p:sp>
      <p:sp>
        <p:nvSpPr>
          <p:cNvPr id="8" name="Shape 6"/>
          <p:cNvSpPr/>
          <p:nvPr/>
        </p:nvSpPr>
        <p:spPr>
          <a:xfrm>
            <a:off x="1047750" y="5235575"/>
            <a:ext cx="7615238" cy="9525"/>
          </a:xfrm>
          <a:prstGeom prst="rect">
            <a:avLst/>
          </a:prstGeom>
          <a:solidFill>
            <a:srgbClr val="647284">
              <a:alpha val="22000"/>
            </a:srgbClr>
          </a:solidFill>
          <a:ln/>
        </p:spPr>
      </p:sp>
      <p:sp>
        <p:nvSpPr>
          <p:cNvPr id="9" name="Text 7"/>
          <p:cNvSpPr/>
          <p:nvPr/>
        </p:nvSpPr>
        <p:spPr>
          <a:xfrm>
            <a:off x="1047750" y="4727575"/>
            <a:ext cx="7843695" cy="4699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625" dirty="0">
                <a:solidFill>
                  <a:srgbClr val="1520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Maturity of dev &amp; art tools</a:t>
            </a:r>
            <a:endParaRPr lang="en-US" sz="2625" dirty="0"/>
          </a:p>
        </p:txBody>
      </p:sp>
      <p:sp>
        <p:nvSpPr>
          <p:cNvPr id="10" name="Shape 8"/>
          <p:cNvSpPr/>
          <p:nvPr/>
        </p:nvSpPr>
        <p:spPr>
          <a:xfrm>
            <a:off x="1047750" y="5921375"/>
            <a:ext cx="7615238" cy="9525"/>
          </a:xfrm>
          <a:prstGeom prst="rect">
            <a:avLst/>
          </a:prstGeom>
          <a:solidFill>
            <a:srgbClr val="647284">
              <a:alpha val="22000"/>
            </a:srgbClr>
          </a:solidFill>
          <a:ln/>
        </p:spPr>
      </p:sp>
      <p:sp>
        <p:nvSpPr>
          <p:cNvPr id="11" name="Text 9"/>
          <p:cNvSpPr/>
          <p:nvPr/>
        </p:nvSpPr>
        <p:spPr>
          <a:xfrm>
            <a:off x="1047750" y="5413375"/>
            <a:ext cx="7843695" cy="4699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625" dirty="0">
                <a:solidFill>
                  <a:srgbClr val="1520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Ecosystem (SDKs, services, plugins)</a:t>
            </a:r>
            <a:endParaRPr lang="en-US" sz="2625" dirty="0"/>
          </a:p>
        </p:txBody>
      </p:sp>
      <p:sp>
        <p:nvSpPr>
          <p:cNvPr id="12" name="Shape 10"/>
          <p:cNvSpPr/>
          <p:nvPr/>
        </p:nvSpPr>
        <p:spPr>
          <a:xfrm>
            <a:off x="1047750" y="6607175"/>
            <a:ext cx="7615238" cy="9525"/>
          </a:xfrm>
          <a:prstGeom prst="rect">
            <a:avLst/>
          </a:prstGeom>
          <a:solidFill>
            <a:srgbClr val="647284">
              <a:alpha val="22000"/>
            </a:srgbClr>
          </a:solidFill>
          <a:ln/>
        </p:spPr>
      </p:sp>
      <p:sp>
        <p:nvSpPr>
          <p:cNvPr id="13" name="Text 11"/>
          <p:cNvSpPr/>
          <p:nvPr/>
        </p:nvSpPr>
        <p:spPr>
          <a:xfrm>
            <a:off x="1047750" y="6099175"/>
            <a:ext cx="7843695" cy="4699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625" dirty="0">
                <a:solidFill>
                  <a:srgbClr val="1520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Licensing &amp; cost</a:t>
            </a:r>
            <a:endParaRPr lang="en-US" sz="2625" dirty="0"/>
          </a:p>
        </p:txBody>
      </p:sp>
      <p:sp>
        <p:nvSpPr>
          <p:cNvPr id="14" name="Shape 12"/>
          <p:cNvSpPr/>
          <p:nvPr/>
        </p:nvSpPr>
        <p:spPr>
          <a:xfrm>
            <a:off x="1047750" y="7292975"/>
            <a:ext cx="7615238" cy="9525"/>
          </a:xfrm>
          <a:prstGeom prst="rect">
            <a:avLst/>
          </a:prstGeom>
          <a:solidFill>
            <a:srgbClr val="647284">
              <a:alpha val="22000"/>
            </a:srgbClr>
          </a:solidFill>
          <a:ln/>
        </p:spPr>
      </p:sp>
      <p:sp>
        <p:nvSpPr>
          <p:cNvPr id="15" name="Text 13"/>
          <p:cNvSpPr/>
          <p:nvPr/>
        </p:nvSpPr>
        <p:spPr>
          <a:xfrm>
            <a:off x="1047750" y="6784975"/>
            <a:ext cx="7843695" cy="4699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625" dirty="0">
                <a:solidFill>
                  <a:srgbClr val="1520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Commercial support</a:t>
            </a:r>
            <a:endParaRPr lang="en-US" sz="2625" dirty="0"/>
          </a:p>
        </p:txBody>
      </p:sp>
      <p:sp>
        <p:nvSpPr>
          <p:cNvPr id="16" name="Text 14"/>
          <p:cNvSpPr/>
          <p:nvPr/>
        </p:nvSpPr>
        <p:spPr>
          <a:xfrm>
            <a:off x="1047750" y="7470775"/>
            <a:ext cx="7843695" cy="4699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625" dirty="0">
                <a:solidFill>
                  <a:srgbClr val="1520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Community support</a:t>
            </a:r>
            <a:endParaRPr lang="en-US" sz="2625" dirty="0"/>
          </a:p>
        </p:txBody>
      </p:sp>
      <p:sp>
        <p:nvSpPr>
          <p:cNvPr id="17" name="Text 15"/>
          <p:cNvSpPr/>
          <p:nvPr/>
        </p:nvSpPr>
        <p:spPr>
          <a:xfrm>
            <a:off x="1047750" y="9017000"/>
            <a:ext cx="7843695" cy="8128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625" i="1" dirty="0">
                <a:solidFill>
                  <a:srgbClr val="4957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 chose the engine that best supported the human team and the final product.</a:t>
            </a:r>
            <a:endParaRPr lang="en-US" sz="2625" dirty="0"/>
          </a:p>
        </p:txBody>
      </p:sp>
      <p:sp>
        <p:nvSpPr>
          <p:cNvPr id="18" name="Shape 16"/>
          <p:cNvSpPr/>
          <p:nvPr/>
        </p:nvSpPr>
        <p:spPr>
          <a:xfrm>
            <a:off x="9139238" y="1847850"/>
            <a:ext cx="9525" cy="7943850"/>
          </a:xfrm>
          <a:prstGeom prst="rect">
            <a:avLst/>
          </a:prstGeom>
          <a:solidFill>
            <a:srgbClr val="647284">
              <a:alpha val="22000"/>
            </a:srgbClr>
          </a:solidFill>
          <a:ln/>
        </p:spPr>
      </p:sp>
      <p:sp>
        <p:nvSpPr>
          <p:cNvPr id="19" name="Text 17"/>
          <p:cNvSpPr/>
          <p:nvPr/>
        </p:nvSpPr>
        <p:spPr>
          <a:xfrm>
            <a:off x="9625013" y="1847850"/>
            <a:ext cx="8376761" cy="4699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625" dirty="0">
                <a:solidFill>
                  <a:srgbClr val="0070B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AGENTS</a:t>
            </a:r>
            <a:endParaRPr lang="en-US" sz="2625" dirty="0"/>
          </a:p>
        </p:txBody>
      </p:sp>
      <p:sp>
        <p:nvSpPr>
          <p:cNvPr id="20" name="Shape 18"/>
          <p:cNvSpPr/>
          <p:nvPr/>
        </p:nvSpPr>
        <p:spPr>
          <a:xfrm>
            <a:off x="9625013" y="3521075"/>
            <a:ext cx="7615238" cy="9525"/>
          </a:xfrm>
          <a:prstGeom prst="rect">
            <a:avLst/>
          </a:prstGeom>
          <a:solidFill>
            <a:srgbClr val="647284">
              <a:alpha val="22000"/>
            </a:srgbClr>
          </a:solidFill>
          <a:ln/>
        </p:spPr>
      </p:sp>
      <p:sp>
        <p:nvSpPr>
          <p:cNvPr id="21" name="Text 19"/>
          <p:cNvSpPr/>
          <p:nvPr/>
        </p:nvSpPr>
        <p:spPr>
          <a:xfrm>
            <a:off x="9625013" y="3013075"/>
            <a:ext cx="7843695" cy="4699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625" dirty="0">
                <a:solidFill>
                  <a:srgbClr val="1520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Can it understand the project?</a:t>
            </a:r>
            <a:endParaRPr lang="en-US" sz="2625" dirty="0"/>
          </a:p>
        </p:txBody>
      </p:sp>
      <p:sp>
        <p:nvSpPr>
          <p:cNvPr id="22" name="Shape 20"/>
          <p:cNvSpPr/>
          <p:nvPr/>
        </p:nvSpPr>
        <p:spPr>
          <a:xfrm>
            <a:off x="9625013" y="4206875"/>
            <a:ext cx="7615238" cy="9525"/>
          </a:xfrm>
          <a:prstGeom prst="rect">
            <a:avLst/>
          </a:prstGeom>
          <a:solidFill>
            <a:srgbClr val="647284">
              <a:alpha val="22000"/>
            </a:srgbClr>
          </a:solidFill>
          <a:ln/>
        </p:spPr>
      </p:sp>
      <p:sp>
        <p:nvSpPr>
          <p:cNvPr id="23" name="Text 21"/>
          <p:cNvSpPr/>
          <p:nvPr/>
        </p:nvSpPr>
        <p:spPr>
          <a:xfrm>
            <a:off x="9625013" y="3698875"/>
            <a:ext cx="7843695" cy="4699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625" dirty="0">
                <a:solidFill>
                  <a:srgbClr val="1520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Can it safely change scenes &amp; assets?</a:t>
            </a:r>
            <a:endParaRPr lang="en-US" sz="2625" dirty="0"/>
          </a:p>
        </p:txBody>
      </p:sp>
      <p:sp>
        <p:nvSpPr>
          <p:cNvPr id="24" name="Shape 22"/>
          <p:cNvSpPr/>
          <p:nvPr/>
        </p:nvSpPr>
        <p:spPr>
          <a:xfrm>
            <a:off x="9625013" y="4892675"/>
            <a:ext cx="7615238" cy="9525"/>
          </a:xfrm>
          <a:prstGeom prst="rect">
            <a:avLst/>
          </a:prstGeom>
          <a:solidFill>
            <a:srgbClr val="647284">
              <a:alpha val="22000"/>
            </a:srgbClr>
          </a:solidFill>
          <a:ln/>
        </p:spPr>
      </p:sp>
      <p:sp>
        <p:nvSpPr>
          <p:cNvPr id="25" name="Text 23"/>
          <p:cNvSpPr/>
          <p:nvPr/>
        </p:nvSpPr>
        <p:spPr>
          <a:xfrm>
            <a:off x="9625013" y="4384675"/>
            <a:ext cx="7843695" cy="4699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625" dirty="0">
                <a:solidFill>
                  <a:srgbClr val="1520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Can it run the game without a human?</a:t>
            </a:r>
            <a:endParaRPr lang="en-US" sz="2625" dirty="0"/>
          </a:p>
        </p:txBody>
      </p:sp>
      <p:sp>
        <p:nvSpPr>
          <p:cNvPr id="26" name="Shape 24"/>
          <p:cNvSpPr/>
          <p:nvPr/>
        </p:nvSpPr>
        <p:spPr>
          <a:xfrm>
            <a:off x="9625013" y="5578475"/>
            <a:ext cx="7615238" cy="9525"/>
          </a:xfrm>
          <a:prstGeom prst="rect">
            <a:avLst/>
          </a:prstGeom>
          <a:solidFill>
            <a:srgbClr val="647284">
              <a:alpha val="22000"/>
            </a:srgbClr>
          </a:solidFill>
          <a:ln/>
        </p:spPr>
      </p:sp>
      <p:sp>
        <p:nvSpPr>
          <p:cNvPr id="27" name="Text 25"/>
          <p:cNvSpPr/>
          <p:nvPr/>
        </p:nvSpPr>
        <p:spPr>
          <a:xfrm>
            <a:off x="9625013" y="5070475"/>
            <a:ext cx="7843695" cy="4699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625" dirty="0">
                <a:solidFill>
                  <a:srgbClr val="1520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Can it observe the result?</a:t>
            </a:r>
            <a:endParaRPr lang="en-US" sz="2625" dirty="0"/>
          </a:p>
        </p:txBody>
      </p:sp>
      <p:sp>
        <p:nvSpPr>
          <p:cNvPr id="28" name="Shape 26"/>
          <p:cNvSpPr/>
          <p:nvPr/>
        </p:nvSpPr>
        <p:spPr>
          <a:xfrm>
            <a:off x="9625013" y="6264275"/>
            <a:ext cx="7615238" cy="9525"/>
          </a:xfrm>
          <a:prstGeom prst="rect">
            <a:avLst/>
          </a:prstGeom>
          <a:solidFill>
            <a:srgbClr val="647284">
              <a:alpha val="22000"/>
            </a:srgbClr>
          </a:solidFill>
          <a:ln/>
        </p:spPr>
      </p:sp>
      <p:sp>
        <p:nvSpPr>
          <p:cNvPr id="29" name="Text 27"/>
          <p:cNvSpPr/>
          <p:nvPr/>
        </p:nvSpPr>
        <p:spPr>
          <a:xfrm>
            <a:off x="9625013" y="5756275"/>
            <a:ext cx="7843695" cy="4699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625" dirty="0">
                <a:solidFill>
                  <a:srgbClr val="1520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Can it test &amp; validate its own work?</a:t>
            </a:r>
            <a:endParaRPr lang="en-US" sz="2625" dirty="0"/>
          </a:p>
        </p:txBody>
      </p:sp>
      <p:sp>
        <p:nvSpPr>
          <p:cNvPr id="30" name="Shape 28"/>
          <p:cNvSpPr/>
          <p:nvPr/>
        </p:nvSpPr>
        <p:spPr>
          <a:xfrm>
            <a:off x="9625013" y="6950075"/>
            <a:ext cx="7615238" cy="9525"/>
          </a:xfrm>
          <a:prstGeom prst="rect">
            <a:avLst/>
          </a:prstGeom>
          <a:solidFill>
            <a:srgbClr val="647284">
              <a:alpha val="22000"/>
            </a:srgbClr>
          </a:solidFill>
          <a:ln/>
        </p:spPr>
      </p:sp>
      <p:sp>
        <p:nvSpPr>
          <p:cNvPr id="31" name="Text 29"/>
          <p:cNvSpPr/>
          <p:nvPr/>
        </p:nvSpPr>
        <p:spPr>
          <a:xfrm>
            <a:off x="9625013" y="6442075"/>
            <a:ext cx="7843695" cy="4699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625" dirty="0">
                <a:solidFill>
                  <a:srgbClr val="1520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How fast can it repeat the loop?</a:t>
            </a:r>
            <a:endParaRPr lang="en-US" sz="2625" dirty="0"/>
          </a:p>
        </p:txBody>
      </p:sp>
      <p:sp>
        <p:nvSpPr>
          <p:cNvPr id="32" name="Shape 30"/>
          <p:cNvSpPr/>
          <p:nvPr/>
        </p:nvSpPr>
        <p:spPr>
          <a:xfrm>
            <a:off x="9625013" y="7635875"/>
            <a:ext cx="7615238" cy="9525"/>
          </a:xfrm>
          <a:prstGeom prst="rect">
            <a:avLst/>
          </a:prstGeom>
          <a:solidFill>
            <a:srgbClr val="647284">
              <a:alpha val="22000"/>
            </a:srgbClr>
          </a:solidFill>
          <a:ln/>
        </p:spPr>
      </p:sp>
      <p:sp>
        <p:nvSpPr>
          <p:cNvPr id="33" name="Text 31"/>
          <p:cNvSpPr/>
          <p:nvPr/>
        </p:nvSpPr>
        <p:spPr>
          <a:xfrm>
            <a:off x="9625013" y="7127875"/>
            <a:ext cx="7843695" cy="4699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625" dirty="0">
                <a:solidFill>
                  <a:srgbClr val="1520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Can multiple agents work in parallel?</a:t>
            </a:r>
            <a:endParaRPr lang="en-US" sz="2625" dirty="0"/>
          </a:p>
        </p:txBody>
      </p:sp>
      <p:sp>
        <p:nvSpPr>
          <p:cNvPr id="34" name="Text 32"/>
          <p:cNvSpPr/>
          <p:nvPr/>
        </p:nvSpPr>
        <p:spPr>
          <a:xfrm>
            <a:off x="9625013" y="7813675"/>
            <a:ext cx="7843695" cy="4699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625" dirty="0">
                <a:solidFill>
                  <a:srgbClr val="1520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Can it legally access the engine &amp; docs?</a:t>
            </a:r>
            <a:endParaRPr lang="en-US" sz="2625" dirty="0"/>
          </a:p>
        </p:txBody>
      </p:sp>
      <p:sp>
        <p:nvSpPr>
          <p:cNvPr id="35" name="Text 33"/>
          <p:cNvSpPr/>
          <p:nvPr/>
        </p:nvSpPr>
        <p:spPr>
          <a:xfrm>
            <a:off x="9625013" y="9017000"/>
            <a:ext cx="7843695" cy="8128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625" i="1" dirty="0">
                <a:solidFill>
                  <a:srgbClr val="0070B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engine is no longer operated only by humans. It is also operated by agents.</a:t>
            </a:r>
            <a:endParaRPr lang="en-US" sz="2625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2F8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047750" y="571500"/>
            <a:ext cx="17811750" cy="4699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625" spc="368" kern="0" dirty="0">
                <a:solidFill>
                  <a:srgbClr val="0070B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THE THREE OPTIONS DISCUSSED</a:t>
            </a:r>
            <a:endParaRPr lang="en-US" sz="2625" dirty="0"/>
          </a:p>
        </p:txBody>
      </p:sp>
      <p:sp>
        <p:nvSpPr>
          <p:cNvPr id="3" name="Shape 1"/>
          <p:cNvSpPr/>
          <p:nvPr/>
        </p:nvSpPr>
        <p:spPr>
          <a:xfrm>
            <a:off x="1047750" y="1193800"/>
            <a:ext cx="5207000" cy="7962900"/>
          </a:xfrm>
          <a:prstGeom prst="roundRect">
            <a:avLst>
              <a:gd name="adj" fmla="val 2561"/>
            </a:avLst>
          </a:prstGeom>
          <a:solidFill>
            <a:srgbClr val="FFFFFF"/>
          </a:solidFill>
          <a:ln/>
          <a:effectLst>
            <a:outerShdw sx="100000" sy="100000" kx="0" ky="0" algn="bl" rotWithShape="0" blurRad="28575" dist="9525" dir="5400000">
              <a:srgbClr val="000000">
                <a:alpha val="30000"/>
              </a:srgbClr>
            </a:outerShdw>
          </a:effectLst>
        </p:spPr>
      </p:sp>
      <p:sp>
        <p:nvSpPr>
          <p:cNvPr id="4" name="Shape 2"/>
          <p:cNvSpPr/>
          <p:nvPr/>
        </p:nvSpPr>
        <p:spPr>
          <a:xfrm>
            <a:off x="1047750" y="1193800"/>
            <a:ext cx="5207000" cy="38100"/>
          </a:xfrm>
          <a:prstGeom prst="rect">
            <a:avLst/>
          </a:prstGeom>
          <a:solidFill>
            <a:srgbClr val="C4530F"/>
          </a:solidFill>
          <a:ln/>
        </p:spPr>
      </p:sp>
      <p:sp>
        <p:nvSpPr>
          <p:cNvPr id="5" name="Text 3"/>
          <p:cNvSpPr/>
          <p:nvPr/>
        </p:nvSpPr>
        <p:spPr>
          <a:xfrm>
            <a:off x="1371600" y="1555750"/>
            <a:ext cx="5015230" cy="4699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625" dirty="0">
                <a:solidFill>
                  <a:srgbClr val="C4530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UNITY</a:t>
            </a:r>
            <a:endParaRPr lang="en-US" sz="2625" dirty="0"/>
          </a:p>
        </p:txBody>
      </p:sp>
      <p:sp>
        <p:nvSpPr>
          <p:cNvPr id="6" name="Text 4"/>
          <p:cNvSpPr/>
          <p:nvPr/>
        </p:nvSpPr>
        <p:spPr>
          <a:xfrm>
            <a:off x="1371600" y="2159000"/>
            <a:ext cx="4696079" cy="50165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24795"/>
              </a:lnSpc>
              <a:buNone/>
            </a:pPr>
            <a:r>
              <a:rPr lang="en-US" sz="2625" dirty="0">
                <a:solidFill>
                  <a:srgbClr val="4957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Mature commercial engine Large ecosystem Strong mobile &amp; platform support Editor-centric workflow</a:t>
            </a:r>
            <a:endParaRPr lang="en-US" sz="2625" dirty="0"/>
          </a:p>
        </p:txBody>
      </p:sp>
      <p:sp>
        <p:nvSpPr>
          <p:cNvPr id="7" name="Shape 5"/>
          <p:cNvSpPr/>
          <p:nvPr/>
        </p:nvSpPr>
        <p:spPr>
          <a:xfrm>
            <a:off x="6540500" y="1193800"/>
            <a:ext cx="5207000" cy="7962900"/>
          </a:xfrm>
          <a:prstGeom prst="roundRect">
            <a:avLst>
              <a:gd name="adj" fmla="val 2561"/>
            </a:avLst>
          </a:prstGeom>
          <a:solidFill>
            <a:srgbClr val="FFFFFF"/>
          </a:solidFill>
          <a:ln/>
          <a:effectLst>
            <a:outerShdw sx="100000" sy="100000" kx="0" ky="0" algn="bl" rotWithShape="0" blurRad="28575" dist="9525" dir="5400000">
              <a:srgbClr val="000000">
                <a:alpha val="30000"/>
              </a:srgbClr>
            </a:outerShdw>
          </a:effectLst>
        </p:spPr>
      </p:sp>
      <p:sp>
        <p:nvSpPr>
          <p:cNvPr id="8" name="Shape 6"/>
          <p:cNvSpPr/>
          <p:nvPr/>
        </p:nvSpPr>
        <p:spPr>
          <a:xfrm>
            <a:off x="6540500" y="1193800"/>
            <a:ext cx="5207000" cy="38100"/>
          </a:xfrm>
          <a:prstGeom prst="rect">
            <a:avLst/>
          </a:prstGeom>
          <a:solidFill>
            <a:srgbClr val="644FB1"/>
          </a:solidFill>
          <a:ln/>
        </p:spPr>
      </p:sp>
      <p:sp>
        <p:nvSpPr>
          <p:cNvPr id="9" name="Text 7"/>
          <p:cNvSpPr/>
          <p:nvPr/>
        </p:nvSpPr>
        <p:spPr>
          <a:xfrm>
            <a:off x="6864350" y="1555750"/>
            <a:ext cx="5015230" cy="4699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625" dirty="0">
                <a:solidFill>
                  <a:srgbClr val="644FB1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GODOT</a:t>
            </a:r>
            <a:endParaRPr lang="en-US" sz="2625" dirty="0"/>
          </a:p>
        </p:txBody>
      </p:sp>
      <p:sp>
        <p:nvSpPr>
          <p:cNvPr id="10" name="Text 8"/>
          <p:cNvSpPr/>
          <p:nvPr/>
        </p:nvSpPr>
        <p:spPr>
          <a:xfrm>
            <a:off x="6864350" y="2159000"/>
            <a:ext cx="4696079" cy="47783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24795"/>
              </a:lnSpc>
              <a:buNone/>
            </a:pPr>
            <a:r>
              <a:rPr lang="en-US" sz="2625" dirty="0">
                <a:solidFill>
                  <a:srgbClr val="4957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Open-source Lightweight Text-oriented project structure Smaller commercial ecosystem</a:t>
            </a:r>
            <a:endParaRPr lang="en-US" sz="2625" dirty="0"/>
          </a:p>
        </p:txBody>
      </p:sp>
      <p:sp>
        <p:nvSpPr>
          <p:cNvPr id="11" name="Shape 9"/>
          <p:cNvSpPr/>
          <p:nvPr/>
        </p:nvSpPr>
        <p:spPr>
          <a:xfrm>
            <a:off x="12033250" y="1193800"/>
            <a:ext cx="5207000" cy="7962900"/>
          </a:xfrm>
          <a:prstGeom prst="roundRect">
            <a:avLst>
              <a:gd name="adj" fmla="val 2561"/>
            </a:avLst>
          </a:prstGeom>
          <a:solidFill>
            <a:srgbClr val="FFFFFF"/>
          </a:solidFill>
          <a:ln/>
          <a:effectLst>
            <a:outerShdw sx="100000" sy="100000" kx="0" ky="0" algn="bl" rotWithShape="0" blurRad="28575" dist="9525" dir="5400000">
              <a:srgbClr val="000000">
                <a:alpha val="30000"/>
              </a:srgbClr>
            </a:outerShdw>
          </a:effectLst>
        </p:spPr>
      </p:sp>
      <p:sp>
        <p:nvSpPr>
          <p:cNvPr id="12" name="Shape 10"/>
          <p:cNvSpPr/>
          <p:nvPr/>
        </p:nvSpPr>
        <p:spPr>
          <a:xfrm>
            <a:off x="12033250" y="1193800"/>
            <a:ext cx="5207000" cy="38100"/>
          </a:xfrm>
          <a:prstGeom prst="rect">
            <a:avLst/>
          </a:prstGeom>
          <a:solidFill>
            <a:srgbClr val="038149"/>
          </a:solidFill>
          <a:ln/>
        </p:spPr>
      </p:sp>
      <p:sp>
        <p:nvSpPr>
          <p:cNvPr id="13" name="Text 11"/>
          <p:cNvSpPr/>
          <p:nvPr/>
        </p:nvSpPr>
        <p:spPr>
          <a:xfrm>
            <a:off x="12357100" y="1555750"/>
            <a:ext cx="5015230" cy="4699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625" dirty="0">
                <a:solidFill>
                  <a:srgbClr val="038149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WEB ENGINES</a:t>
            </a:r>
            <a:endParaRPr lang="en-US" sz="2625" dirty="0"/>
          </a:p>
        </p:txBody>
      </p:sp>
      <p:sp>
        <p:nvSpPr>
          <p:cNvPr id="14" name="Text 12"/>
          <p:cNvSpPr/>
          <p:nvPr/>
        </p:nvSpPr>
        <p:spPr>
          <a:xfrm>
            <a:off x="12357100" y="2159000"/>
            <a:ext cx="4696079" cy="48545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24795"/>
              </a:lnSpc>
              <a:buNone/>
            </a:pPr>
            <a:r>
              <a:rPr lang="en-US" sz="2625" dirty="0">
                <a:solidFill>
                  <a:srgbClr val="4957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Three.js (3D), Phaser (2D) Code-first, browser-native Excellent for prototypes Instant distribution</a:t>
            </a:r>
            <a:endParaRPr lang="en-US" sz="2625" dirty="0"/>
          </a:p>
        </p:txBody>
      </p:sp>
      <p:sp>
        <p:nvSpPr>
          <p:cNvPr id="15" name="Text 13"/>
          <p:cNvSpPr/>
          <p:nvPr/>
        </p:nvSpPr>
        <p:spPr>
          <a:xfrm>
            <a:off x="1047750" y="9404350"/>
            <a:ext cx="17811750" cy="4254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625" i="1" dirty="0">
                <a:solidFill>
                  <a:srgbClr val="4957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Not covering Unreal — not enough hands-on experience with its current AI workflow.</a:t>
            </a:r>
            <a:endParaRPr lang="en-US" sz="2625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2F8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047750" y="571500"/>
            <a:ext cx="17811750" cy="4699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625" spc="368" kern="0" dirty="0">
                <a:solidFill>
                  <a:srgbClr val="0070B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THE LOOP THAT ACTUALLY MATTERS</a:t>
            </a:r>
            <a:endParaRPr lang="en-US" sz="2625" dirty="0"/>
          </a:p>
        </p:txBody>
      </p:sp>
      <p:sp>
        <p:nvSpPr>
          <p:cNvPr id="3" name="Text 1"/>
          <p:cNvSpPr/>
          <p:nvPr/>
        </p:nvSpPr>
        <p:spPr>
          <a:xfrm>
            <a:off x="1047750" y="1193800"/>
            <a:ext cx="17811750" cy="7810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5100" b="1" dirty="0">
                <a:solidFill>
                  <a:srgbClr val="1520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agentic development loop</a:t>
            </a:r>
            <a:endParaRPr lang="en-US" sz="5100" dirty="0"/>
          </a:p>
        </p:txBody>
      </p:sp>
      <p:sp>
        <p:nvSpPr>
          <p:cNvPr id="4" name="Shape 2"/>
          <p:cNvSpPr/>
          <p:nvPr/>
        </p:nvSpPr>
        <p:spPr>
          <a:xfrm>
            <a:off x="1047750" y="4384675"/>
            <a:ext cx="3619500" cy="952500"/>
          </a:xfrm>
          <a:prstGeom prst="roundRect">
            <a:avLst>
              <a:gd name="adj" fmla="val 12000"/>
            </a:avLst>
          </a:prstGeom>
          <a:solidFill>
            <a:srgbClr val="FFFFFF"/>
          </a:solidFill>
          <a:ln w="12700">
            <a:solidFill>
              <a:srgbClr val="0070BA"/>
            </a:solidFill>
            <a:prstDash val="solid"/>
          </a:ln>
          <a:effectLst>
            <a:outerShdw sx="100000" sy="100000" kx="0" ky="0" algn="bl" rotWithShape="0" blurRad="28575" dist="9525" dir="5400000">
              <a:srgbClr val="000000">
                <a:alpha val="30000"/>
              </a:srgbClr>
            </a:outerShdw>
          </a:effectLst>
        </p:spPr>
      </p:sp>
      <p:sp>
        <p:nvSpPr>
          <p:cNvPr id="5" name="Text 3"/>
          <p:cNvSpPr/>
          <p:nvPr/>
        </p:nvSpPr>
        <p:spPr>
          <a:xfrm>
            <a:off x="1196657" y="4645025"/>
            <a:ext cx="3321685" cy="4699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ctr" indent="0" marL="0">
              <a:buNone/>
            </a:pPr>
            <a:r>
              <a:rPr lang="en-US" sz="2625" dirty="0">
                <a:solidFill>
                  <a:srgbClr val="1520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Human–AI feedback</a:t>
            </a:r>
            <a:endParaRPr lang="en-US" sz="2625" dirty="0"/>
          </a:p>
        </p:txBody>
      </p:sp>
      <p:sp>
        <p:nvSpPr>
          <p:cNvPr id="6" name="Text 4"/>
          <p:cNvSpPr/>
          <p:nvPr/>
        </p:nvSpPr>
        <p:spPr>
          <a:xfrm>
            <a:off x="4786313" y="4645025"/>
            <a:ext cx="409575" cy="4699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625" dirty="0">
                <a:solidFill>
                  <a:srgbClr val="4957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→</a:t>
            </a:r>
            <a:endParaRPr lang="en-US" sz="2625" dirty="0"/>
          </a:p>
        </p:txBody>
      </p:sp>
      <p:sp>
        <p:nvSpPr>
          <p:cNvPr id="7" name="Shape 5"/>
          <p:cNvSpPr/>
          <p:nvPr/>
        </p:nvSpPr>
        <p:spPr>
          <a:xfrm>
            <a:off x="5238750" y="4397375"/>
            <a:ext cx="3619500" cy="927100"/>
          </a:xfrm>
          <a:prstGeom prst="roundRect">
            <a:avLst>
              <a:gd name="adj" fmla="val 12329"/>
            </a:avLst>
          </a:prstGeom>
          <a:solidFill>
            <a:srgbClr val="FFFFFF"/>
          </a:solidFill>
          <a:ln/>
          <a:effectLst>
            <a:outerShdw sx="100000" sy="100000" kx="0" ky="0" algn="bl" rotWithShape="0" blurRad="28575" dist="9525" dir="5400000">
              <a:srgbClr val="000000">
                <a:alpha val="30000"/>
              </a:srgbClr>
            </a:outerShdw>
          </a:effectLst>
        </p:spPr>
      </p:sp>
      <p:sp>
        <p:nvSpPr>
          <p:cNvPr id="8" name="Text 6"/>
          <p:cNvSpPr/>
          <p:nvPr/>
        </p:nvSpPr>
        <p:spPr>
          <a:xfrm>
            <a:off x="5374958" y="4645025"/>
            <a:ext cx="3347085" cy="4699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ctr" indent="0" marL="0">
              <a:buNone/>
            </a:pPr>
            <a:r>
              <a:rPr lang="en-US" sz="2625" dirty="0">
                <a:solidFill>
                  <a:srgbClr val="1520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Plan</a:t>
            </a:r>
            <a:endParaRPr lang="en-US" sz="2625" dirty="0"/>
          </a:p>
        </p:txBody>
      </p:sp>
      <p:sp>
        <p:nvSpPr>
          <p:cNvPr id="9" name="Text 7"/>
          <p:cNvSpPr/>
          <p:nvPr/>
        </p:nvSpPr>
        <p:spPr>
          <a:xfrm>
            <a:off x="8977313" y="4645025"/>
            <a:ext cx="409575" cy="4699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625" dirty="0">
                <a:solidFill>
                  <a:srgbClr val="4957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→</a:t>
            </a:r>
            <a:endParaRPr lang="en-US" sz="2625" dirty="0"/>
          </a:p>
        </p:txBody>
      </p:sp>
      <p:sp>
        <p:nvSpPr>
          <p:cNvPr id="10" name="Shape 8"/>
          <p:cNvSpPr/>
          <p:nvPr/>
        </p:nvSpPr>
        <p:spPr>
          <a:xfrm>
            <a:off x="9429750" y="4397375"/>
            <a:ext cx="3619500" cy="927100"/>
          </a:xfrm>
          <a:prstGeom prst="roundRect">
            <a:avLst>
              <a:gd name="adj" fmla="val 12329"/>
            </a:avLst>
          </a:prstGeom>
          <a:solidFill>
            <a:srgbClr val="FFFFFF"/>
          </a:solidFill>
          <a:ln/>
          <a:effectLst>
            <a:outerShdw sx="100000" sy="100000" kx="0" ky="0" algn="bl" rotWithShape="0" blurRad="28575" dist="9525" dir="5400000">
              <a:srgbClr val="000000">
                <a:alpha val="30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9565958" y="4645025"/>
            <a:ext cx="3347085" cy="4699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ctr" indent="0" marL="0">
              <a:buNone/>
            </a:pPr>
            <a:r>
              <a:rPr lang="en-US" sz="2625" dirty="0">
                <a:solidFill>
                  <a:srgbClr val="1520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Generate files</a:t>
            </a:r>
            <a:endParaRPr lang="en-US" sz="2625" dirty="0"/>
          </a:p>
        </p:txBody>
      </p:sp>
      <p:sp>
        <p:nvSpPr>
          <p:cNvPr id="12" name="Text 10"/>
          <p:cNvSpPr/>
          <p:nvPr/>
        </p:nvSpPr>
        <p:spPr>
          <a:xfrm>
            <a:off x="13168313" y="4645025"/>
            <a:ext cx="409575" cy="4699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625" dirty="0">
                <a:solidFill>
                  <a:srgbClr val="4957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→</a:t>
            </a:r>
            <a:endParaRPr lang="en-US" sz="2625" dirty="0"/>
          </a:p>
        </p:txBody>
      </p:sp>
      <p:sp>
        <p:nvSpPr>
          <p:cNvPr id="13" name="Shape 11"/>
          <p:cNvSpPr/>
          <p:nvPr/>
        </p:nvSpPr>
        <p:spPr>
          <a:xfrm>
            <a:off x="13620750" y="4397375"/>
            <a:ext cx="3619500" cy="927100"/>
          </a:xfrm>
          <a:prstGeom prst="roundRect">
            <a:avLst>
              <a:gd name="adj" fmla="val 12329"/>
            </a:avLst>
          </a:prstGeom>
          <a:solidFill>
            <a:srgbClr val="FFFFFF"/>
          </a:solidFill>
          <a:ln/>
          <a:effectLst>
            <a:outerShdw sx="100000" sy="100000" kx="0" ky="0" algn="bl" rotWithShape="0" blurRad="28575" dist="9525" dir="5400000">
              <a:srgbClr val="000000">
                <a:alpha val="30000"/>
              </a:srgbClr>
            </a:outerShdw>
          </a:effectLst>
        </p:spPr>
      </p:sp>
      <p:sp>
        <p:nvSpPr>
          <p:cNvPr id="14" name="Text 12"/>
          <p:cNvSpPr/>
          <p:nvPr/>
        </p:nvSpPr>
        <p:spPr>
          <a:xfrm>
            <a:off x="13756958" y="4645025"/>
            <a:ext cx="3347085" cy="4699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ctr" indent="0" marL="0">
              <a:buNone/>
            </a:pPr>
            <a:r>
              <a:rPr lang="en-US" sz="2625" dirty="0">
                <a:solidFill>
                  <a:srgbClr val="1520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Run in engine</a:t>
            </a:r>
            <a:endParaRPr lang="en-US" sz="2625" dirty="0"/>
          </a:p>
        </p:txBody>
      </p:sp>
      <p:sp>
        <p:nvSpPr>
          <p:cNvPr id="15" name="Text 13"/>
          <p:cNvSpPr/>
          <p:nvPr/>
        </p:nvSpPr>
        <p:spPr>
          <a:xfrm>
            <a:off x="2063552" y="5454650"/>
            <a:ext cx="349647" cy="4699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625" dirty="0">
                <a:solidFill>
                  <a:srgbClr val="0070B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↑</a:t>
            </a:r>
            <a:endParaRPr lang="en-US" sz="2625" dirty="0"/>
          </a:p>
        </p:txBody>
      </p:sp>
      <p:sp>
        <p:nvSpPr>
          <p:cNvPr id="16" name="Text 14"/>
          <p:cNvSpPr/>
          <p:nvPr/>
        </p:nvSpPr>
        <p:spPr>
          <a:xfrm>
            <a:off x="2451299" y="5454650"/>
            <a:ext cx="1320165" cy="4699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625" dirty="0">
                <a:solidFill>
                  <a:srgbClr val="0070B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repeat</a:t>
            </a:r>
            <a:endParaRPr lang="en-US" sz="2625" dirty="0"/>
          </a:p>
        </p:txBody>
      </p:sp>
      <p:sp>
        <p:nvSpPr>
          <p:cNvPr id="17" name="Text 15"/>
          <p:cNvSpPr/>
          <p:nvPr/>
        </p:nvSpPr>
        <p:spPr>
          <a:xfrm>
            <a:off x="15293777" y="5454650"/>
            <a:ext cx="349647" cy="4699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625" dirty="0">
                <a:solidFill>
                  <a:srgbClr val="4957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↓</a:t>
            </a:r>
            <a:endParaRPr lang="en-US" sz="2625" dirty="0"/>
          </a:p>
        </p:txBody>
      </p:sp>
      <p:sp>
        <p:nvSpPr>
          <p:cNvPr id="18" name="Shape 16"/>
          <p:cNvSpPr/>
          <p:nvPr/>
        </p:nvSpPr>
        <p:spPr>
          <a:xfrm>
            <a:off x="1047750" y="6003925"/>
            <a:ext cx="3619500" cy="927100"/>
          </a:xfrm>
          <a:prstGeom prst="roundRect">
            <a:avLst>
              <a:gd name="adj" fmla="val 12329"/>
            </a:avLst>
          </a:prstGeom>
          <a:solidFill>
            <a:srgbClr val="FFFFFF"/>
          </a:solidFill>
          <a:ln/>
          <a:effectLst>
            <a:outerShdw sx="100000" sy="100000" kx="0" ky="0" algn="bl" rotWithShape="0" blurRad="28575" dist="9525" dir="5400000">
              <a:srgbClr val="000000">
                <a:alpha val="30000"/>
              </a:srgbClr>
            </a:outerShdw>
          </a:effectLst>
        </p:spPr>
      </p:sp>
      <p:sp>
        <p:nvSpPr>
          <p:cNvPr id="19" name="Text 17"/>
          <p:cNvSpPr/>
          <p:nvPr/>
        </p:nvSpPr>
        <p:spPr>
          <a:xfrm>
            <a:off x="1183958" y="6251575"/>
            <a:ext cx="3347085" cy="4699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ctr" indent="0" marL="0">
              <a:buNone/>
            </a:pPr>
            <a:r>
              <a:rPr lang="en-US" sz="2625" dirty="0">
                <a:solidFill>
                  <a:srgbClr val="1520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Fix bugs &amp; params</a:t>
            </a:r>
            <a:endParaRPr lang="en-US" sz="2625" dirty="0"/>
          </a:p>
        </p:txBody>
      </p:sp>
      <p:sp>
        <p:nvSpPr>
          <p:cNvPr id="20" name="Text 18"/>
          <p:cNvSpPr/>
          <p:nvPr/>
        </p:nvSpPr>
        <p:spPr>
          <a:xfrm>
            <a:off x="4786313" y="6251575"/>
            <a:ext cx="409575" cy="4699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625" dirty="0">
                <a:solidFill>
                  <a:srgbClr val="4957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←</a:t>
            </a:r>
            <a:endParaRPr lang="en-US" sz="2625" dirty="0"/>
          </a:p>
        </p:txBody>
      </p:sp>
      <p:sp>
        <p:nvSpPr>
          <p:cNvPr id="21" name="Shape 19"/>
          <p:cNvSpPr/>
          <p:nvPr/>
        </p:nvSpPr>
        <p:spPr>
          <a:xfrm>
            <a:off x="5238750" y="6003925"/>
            <a:ext cx="3619500" cy="927100"/>
          </a:xfrm>
          <a:prstGeom prst="roundRect">
            <a:avLst>
              <a:gd name="adj" fmla="val 12329"/>
            </a:avLst>
          </a:prstGeom>
          <a:solidFill>
            <a:srgbClr val="FFFFFF"/>
          </a:solidFill>
          <a:ln/>
          <a:effectLst>
            <a:outerShdw sx="100000" sy="100000" kx="0" ky="0" algn="bl" rotWithShape="0" blurRad="28575" dist="9525" dir="5400000">
              <a:srgbClr val="000000">
                <a:alpha val="30000"/>
              </a:srgbClr>
            </a:outerShdw>
          </a:effectLst>
        </p:spPr>
      </p:sp>
      <p:sp>
        <p:nvSpPr>
          <p:cNvPr id="22" name="Text 20"/>
          <p:cNvSpPr/>
          <p:nvPr/>
        </p:nvSpPr>
        <p:spPr>
          <a:xfrm>
            <a:off x="5374958" y="6251575"/>
            <a:ext cx="3347085" cy="4699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ctr" indent="0" marL="0">
              <a:buNone/>
            </a:pPr>
            <a:r>
              <a:rPr lang="en-US" sz="2625" dirty="0">
                <a:solidFill>
                  <a:srgbClr val="1520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Errors</a:t>
            </a:r>
            <a:endParaRPr lang="en-US" sz="2625" dirty="0"/>
          </a:p>
        </p:txBody>
      </p:sp>
      <p:sp>
        <p:nvSpPr>
          <p:cNvPr id="23" name="Text 21"/>
          <p:cNvSpPr/>
          <p:nvPr/>
        </p:nvSpPr>
        <p:spPr>
          <a:xfrm>
            <a:off x="8977313" y="6251575"/>
            <a:ext cx="409575" cy="4699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625" dirty="0">
                <a:solidFill>
                  <a:srgbClr val="4957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←</a:t>
            </a:r>
            <a:endParaRPr lang="en-US" sz="2625" dirty="0"/>
          </a:p>
        </p:txBody>
      </p:sp>
      <p:sp>
        <p:nvSpPr>
          <p:cNvPr id="24" name="Shape 22"/>
          <p:cNvSpPr/>
          <p:nvPr/>
        </p:nvSpPr>
        <p:spPr>
          <a:xfrm>
            <a:off x="9429750" y="6003925"/>
            <a:ext cx="3619500" cy="927100"/>
          </a:xfrm>
          <a:prstGeom prst="roundRect">
            <a:avLst>
              <a:gd name="adj" fmla="val 12329"/>
            </a:avLst>
          </a:prstGeom>
          <a:solidFill>
            <a:srgbClr val="FFFFFF"/>
          </a:solidFill>
          <a:ln/>
          <a:effectLst>
            <a:outerShdw sx="100000" sy="100000" kx="0" ky="0" algn="bl" rotWithShape="0" blurRad="28575" dist="9525" dir="5400000">
              <a:srgbClr val="000000">
                <a:alpha val="30000"/>
              </a:srgbClr>
            </a:outerShdw>
          </a:effectLst>
        </p:spPr>
      </p:sp>
      <p:sp>
        <p:nvSpPr>
          <p:cNvPr id="25" name="Text 23"/>
          <p:cNvSpPr/>
          <p:nvPr/>
        </p:nvSpPr>
        <p:spPr>
          <a:xfrm>
            <a:off x="9565958" y="6251575"/>
            <a:ext cx="3347085" cy="4699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ctr" indent="0" marL="0">
              <a:buNone/>
            </a:pPr>
            <a:r>
              <a:rPr lang="en-US" sz="2625" dirty="0">
                <a:solidFill>
                  <a:srgbClr val="1520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Test</a:t>
            </a:r>
            <a:endParaRPr lang="en-US" sz="2625" dirty="0"/>
          </a:p>
        </p:txBody>
      </p:sp>
      <p:sp>
        <p:nvSpPr>
          <p:cNvPr id="26" name="Text 24"/>
          <p:cNvSpPr/>
          <p:nvPr/>
        </p:nvSpPr>
        <p:spPr>
          <a:xfrm>
            <a:off x="13168313" y="6251575"/>
            <a:ext cx="409575" cy="4699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625" dirty="0">
                <a:solidFill>
                  <a:srgbClr val="4957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←</a:t>
            </a:r>
            <a:endParaRPr lang="en-US" sz="2625" dirty="0"/>
          </a:p>
        </p:txBody>
      </p:sp>
      <p:sp>
        <p:nvSpPr>
          <p:cNvPr id="27" name="Text 25"/>
          <p:cNvSpPr/>
          <p:nvPr/>
        </p:nvSpPr>
        <p:spPr>
          <a:xfrm>
            <a:off x="1047750" y="9359900"/>
            <a:ext cx="17811750" cy="4699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625" dirty="0">
                <a:solidFill>
                  <a:srgbClr val="4957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Every stage has to be visible, controllable, deterministic, and cheap — code generation is only one node.</a:t>
            </a:r>
            <a:endParaRPr lang="en-US" sz="2625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2F8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047750" y="571500"/>
            <a:ext cx="17811750" cy="4699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625" spc="368" kern="0" dirty="0">
                <a:solidFill>
                  <a:srgbClr val="C4530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UNITY</a:t>
            </a:r>
            <a:endParaRPr lang="en-US" sz="2625" dirty="0"/>
          </a:p>
        </p:txBody>
      </p:sp>
      <p:sp>
        <p:nvSpPr>
          <p:cNvPr id="3" name="Shape 1"/>
          <p:cNvSpPr/>
          <p:nvPr/>
        </p:nvSpPr>
        <p:spPr>
          <a:xfrm>
            <a:off x="1047750" y="1193800"/>
            <a:ext cx="7953375" cy="8597900"/>
          </a:xfrm>
          <a:prstGeom prst="roundRect">
            <a:avLst>
              <a:gd name="adj" fmla="val 1677"/>
            </a:avLst>
          </a:prstGeom>
          <a:solidFill>
            <a:srgbClr val="FFFFFF"/>
          </a:solidFill>
          <a:ln/>
          <a:effectLst>
            <a:outerShdw sx="100000" sy="100000" kx="0" ky="0" algn="bl" rotWithShape="0" blurRad="28575" dist="9525" dir="5400000">
              <a:srgbClr val="000000">
                <a:alpha val="30000"/>
              </a:srgbClr>
            </a:outerShdw>
          </a:effectLst>
        </p:spPr>
      </p:sp>
      <p:sp>
        <p:nvSpPr>
          <p:cNvPr id="4" name="Text 2"/>
          <p:cNvSpPr/>
          <p:nvPr/>
        </p:nvSpPr>
        <p:spPr>
          <a:xfrm>
            <a:off x="1371600" y="1517650"/>
            <a:ext cx="8036243" cy="4699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625" dirty="0">
                <a:solidFill>
                  <a:srgbClr val="0070B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STRENGTHS</a:t>
            </a:r>
            <a:endParaRPr lang="en-US" sz="2625" dirty="0"/>
          </a:p>
        </p:txBody>
      </p:sp>
      <p:sp>
        <p:nvSpPr>
          <p:cNvPr id="5" name="Text 3"/>
          <p:cNvSpPr/>
          <p:nvPr/>
        </p:nvSpPr>
        <p:spPr>
          <a:xfrm>
            <a:off x="1371600" y="2120900"/>
            <a:ext cx="7524845" cy="3421856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24795"/>
              </a:lnSpc>
              <a:buNone/>
            </a:pPr>
            <a:r>
              <a:rPr lang="en-US" sz="2625" dirty="0">
                <a:solidFill>
                  <a:srgbClr val="4957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Mature production environment Massive ecosystem &amp; Asset Store Excellent mobile SDK coverage Strong console &amp; platform support Large developer pool C# &amp; established architecture Commercial support available</a:t>
            </a:r>
            <a:endParaRPr lang="en-US" sz="2625" dirty="0"/>
          </a:p>
        </p:txBody>
      </p:sp>
      <p:sp>
        <p:nvSpPr>
          <p:cNvPr id="6" name="Shape 4"/>
          <p:cNvSpPr/>
          <p:nvPr/>
        </p:nvSpPr>
        <p:spPr>
          <a:xfrm>
            <a:off x="9286875" y="1193800"/>
            <a:ext cx="7953375" cy="8597900"/>
          </a:xfrm>
          <a:prstGeom prst="roundRect">
            <a:avLst>
              <a:gd name="adj" fmla="val 1677"/>
            </a:avLst>
          </a:prstGeom>
          <a:solidFill>
            <a:srgbClr val="FFFFFF"/>
          </a:solidFill>
          <a:ln/>
          <a:effectLst>
            <a:outerShdw sx="100000" sy="100000" kx="0" ky="0" algn="bl" rotWithShape="0" blurRad="28575" dist="9525" dir="5400000">
              <a:srgbClr val="000000">
                <a:alpha val="30000"/>
              </a:srgbClr>
            </a:outerShdw>
          </a:effectLst>
        </p:spPr>
      </p:sp>
      <p:sp>
        <p:nvSpPr>
          <p:cNvPr id="7" name="Text 5"/>
          <p:cNvSpPr/>
          <p:nvPr/>
        </p:nvSpPr>
        <p:spPr>
          <a:xfrm>
            <a:off x="9610725" y="1517650"/>
            <a:ext cx="8036243" cy="4699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625" dirty="0">
                <a:solidFill>
                  <a:srgbClr val="BA2B2E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WEAKNESSES</a:t>
            </a:r>
            <a:endParaRPr lang="en-US" sz="2625" dirty="0"/>
          </a:p>
        </p:txBody>
      </p:sp>
      <p:sp>
        <p:nvSpPr>
          <p:cNvPr id="8" name="Text 6"/>
          <p:cNvSpPr/>
          <p:nvPr/>
        </p:nvSpPr>
        <p:spPr>
          <a:xfrm>
            <a:off x="9610725" y="2120900"/>
            <a:ext cx="7524845" cy="2467769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24795"/>
              </a:lnSpc>
              <a:buNone/>
            </a:pPr>
            <a:r>
              <a:rPr lang="en-US" sz="2625" dirty="0">
                <a:solidFill>
                  <a:srgbClr val="4957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Unity is an editor-state engine Unity’s serialized formats are fragile Asset references create risk (.meta) The editor still sits in the middle * </a:t>
            </a:r>
            <a:pPr algn="l" indent="0" marL="0">
              <a:lnSpc>
                <a:spcPct val="124795"/>
              </a:lnSpc>
              <a:buNone/>
            </a:pPr>
            <a:r>
              <a:rPr lang="en-US" sz="2625" b="1" dirty="0">
                <a:solidFill>
                  <a:srgbClr val="4957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Unity is slower and heavier</a:t>
            </a:r>
            <a:endParaRPr lang="en-US" sz="2625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DEEAF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047750" y="571500"/>
            <a:ext cx="17811750" cy="4699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625" spc="368" kern="0" dirty="0">
                <a:solidFill>
                  <a:srgbClr val="644FB1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GODOT</a:t>
            </a:r>
            <a:endParaRPr lang="en-US" sz="2625" dirty="0"/>
          </a:p>
        </p:txBody>
      </p:sp>
      <p:sp>
        <p:nvSpPr>
          <p:cNvPr id="3" name="Shape 1"/>
          <p:cNvSpPr/>
          <p:nvPr/>
        </p:nvSpPr>
        <p:spPr>
          <a:xfrm>
            <a:off x="1047750" y="1193800"/>
            <a:ext cx="7953375" cy="8597900"/>
          </a:xfrm>
          <a:prstGeom prst="roundRect">
            <a:avLst>
              <a:gd name="adj" fmla="val 1677"/>
            </a:avLst>
          </a:prstGeom>
          <a:solidFill>
            <a:srgbClr val="FFFFFF"/>
          </a:solidFill>
          <a:ln/>
          <a:effectLst>
            <a:outerShdw sx="100000" sy="100000" kx="0" ky="0" algn="bl" rotWithShape="0" blurRad="28575" dist="9525" dir="5400000">
              <a:srgbClr val="000000">
                <a:alpha val="30000"/>
              </a:srgbClr>
            </a:outerShdw>
          </a:effectLst>
        </p:spPr>
      </p:sp>
      <p:sp>
        <p:nvSpPr>
          <p:cNvPr id="4" name="Text 2"/>
          <p:cNvSpPr/>
          <p:nvPr/>
        </p:nvSpPr>
        <p:spPr>
          <a:xfrm>
            <a:off x="1371600" y="1517650"/>
            <a:ext cx="8036243" cy="4699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625" dirty="0">
                <a:solidFill>
                  <a:srgbClr val="0070B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STRENGTHS</a:t>
            </a:r>
            <a:endParaRPr lang="en-US" sz="2625" dirty="0"/>
          </a:p>
        </p:txBody>
      </p:sp>
      <p:sp>
        <p:nvSpPr>
          <p:cNvPr id="5" name="Text 3"/>
          <p:cNvSpPr/>
          <p:nvPr/>
        </p:nvSpPr>
        <p:spPr>
          <a:xfrm>
            <a:off x="1371600" y="2120900"/>
            <a:ext cx="7524845" cy="3434556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24795"/>
              </a:lnSpc>
              <a:buNone/>
            </a:pPr>
            <a:r>
              <a:rPr lang="en-US" sz="2625" dirty="0">
                <a:solidFill>
                  <a:srgbClr val="4957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Most project files are readable text Agents can modify scenes more safely </a:t>
            </a:r>
            <a:pPr algn="l" indent="0" marL="0">
              <a:lnSpc>
                <a:spcPct val="124795"/>
              </a:lnSpc>
              <a:buNone/>
            </a:pPr>
            <a:r>
              <a:rPr lang="en-US" sz="2625" b="1" dirty="0">
                <a:solidFill>
                  <a:srgbClr val="4957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Fast startup &amp; iteration </a:t>
            </a:r>
            <a:pPr algn="l" indent="0" marL="0">
              <a:lnSpc>
                <a:spcPct val="124795"/>
              </a:lnSpc>
              <a:buNone/>
            </a:pPr>
            <a:r>
              <a:rPr lang="en-US" sz="2625" dirty="0">
                <a:solidFill>
                  <a:srgbClr val="4957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Straightforward CLI &amp; headless use Cheap to run several instances Open engine source &amp; docs Less dependency on the graphical Editor</a:t>
            </a:r>
            <a:endParaRPr lang="en-US" sz="2625" dirty="0"/>
          </a:p>
        </p:txBody>
      </p:sp>
      <p:sp>
        <p:nvSpPr>
          <p:cNvPr id="6" name="Shape 4"/>
          <p:cNvSpPr/>
          <p:nvPr/>
        </p:nvSpPr>
        <p:spPr>
          <a:xfrm>
            <a:off x="9286875" y="1193800"/>
            <a:ext cx="7953375" cy="8597900"/>
          </a:xfrm>
          <a:prstGeom prst="roundRect">
            <a:avLst>
              <a:gd name="adj" fmla="val 1677"/>
            </a:avLst>
          </a:prstGeom>
          <a:solidFill>
            <a:srgbClr val="FFFFFF"/>
          </a:solidFill>
          <a:ln/>
          <a:effectLst>
            <a:outerShdw sx="100000" sy="100000" kx="0" ky="0" algn="bl" rotWithShape="0" blurRad="28575" dist="9525" dir="5400000">
              <a:srgbClr val="000000">
                <a:alpha val="30000"/>
              </a:srgbClr>
            </a:outerShdw>
          </a:effectLst>
        </p:spPr>
      </p:sp>
      <p:sp>
        <p:nvSpPr>
          <p:cNvPr id="7" name="Text 5"/>
          <p:cNvSpPr/>
          <p:nvPr/>
        </p:nvSpPr>
        <p:spPr>
          <a:xfrm>
            <a:off x="9610725" y="1517650"/>
            <a:ext cx="8036243" cy="4699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625" dirty="0">
                <a:solidFill>
                  <a:srgbClr val="BA2B2E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WEAKNESSES</a:t>
            </a:r>
            <a:endParaRPr lang="en-US" sz="2625" dirty="0"/>
          </a:p>
        </p:txBody>
      </p:sp>
      <p:sp>
        <p:nvSpPr>
          <p:cNvPr id="8" name="Text 6"/>
          <p:cNvSpPr/>
          <p:nvPr/>
        </p:nvSpPr>
        <p:spPr>
          <a:xfrm>
            <a:off x="9610725" y="2120900"/>
            <a:ext cx="7524845" cy="3421856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24795"/>
              </a:lnSpc>
              <a:buNone/>
            </a:pPr>
            <a:r>
              <a:rPr lang="en-US" sz="2625" dirty="0">
                <a:solidFill>
                  <a:srgbClr val="4957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Models often mix Godot 3/4 syntax Less training material &amp; proven patterns Smaller MCP &amp; tooling ecosystem Weaker mobile ads/IAP/analytics integration Console support still via third parties Serious engine problems may need your own engineering</a:t>
            </a:r>
            <a:endParaRPr lang="en-US" sz="2625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E121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047750" y="495300"/>
            <a:ext cx="17811750" cy="4699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625" spc="315" kern="0" dirty="0">
                <a:solidFill>
                  <a:srgbClr val="55AEE8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CASE STUDY · SAME GAME, BOTH ENGINES</a:t>
            </a:r>
            <a:endParaRPr lang="en-US" sz="2625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1383209" y="1098550"/>
            <a:ext cx="15521583" cy="8039001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047750" y="9347200"/>
            <a:ext cx="5920879" cy="5397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3450" b="1" dirty="0">
                <a:solidFill>
                  <a:srgbClr val="EFF2F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Project load — 1:04 vs 0:13</a:t>
            </a:r>
            <a:endParaRPr lang="en-US" sz="3450" dirty="0"/>
          </a:p>
        </p:txBody>
      </p:sp>
      <p:sp>
        <p:nvSpPr>
          <p:cNvPr id="5" name="Text 2"/>
          <p:cNvSpPr/>
          <p:nvPr/>
        </p:nvSpPr>
        <p:spPr>
          <a:xfrm>
            <a:off x="6716117" y="9404350"/>
            <a:ext cx="3942159" cy="4699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625" dirty="0">
                <a:solidFill>
                  <a:srgbClr val="55AEE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Paid on every cold start.</a:t>
            </a:r>
            <a:endParaRPr lang="en-US" sz="2625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E121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047750" y="495300"/>
            <a:ext cx="17811750" cy="4699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625" spc="315" kern="0" dirty="0">
                <a:solidFill>
                  <a:srgbClr val="55AEE8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CASE STUDY · OPENING A SCRIPT</a:t>
            </a:r>
            <a:endParaRPr lang="en-US" sz="2625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rcRect l="-1" r="-1" t="0" b="0"/>
          <a:stretch/>
        </p:blipFill>
        <p:spPr>
          <a:xfrm>
            <a:off x="1424285" y="1098550"/>
            <a:ext cx="15439331" cy="8039001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047750" y="9347200"/>
            <a:ext cx="7367211" cy="5397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3450" b="1" dirty="0">
                <a:solidFill>
                  <a:srgbClr val="EFF2F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Opening a script — 15.4s vs 0.31s</a:t>
            </a:r>
            <a:endParaRPr lang="en-US" sz="3450" dirty="0"/>
          </a:p>
        </p:txBody>
      </p:sp>
      <p:sp>
        <p:nvSpPr>
          <p:cNvPr id="5" name="Text 2"/>
          <p:cNvSpPr/>
          <p:nvPr/>
        </p:nvSpPr>
        <p:spPr>
          <a:xfrm>
            <a:off x="8030964" y="9404350"/>
            <a:ext cx="8263146" cy="4699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625" dirty="0">
                <a:solidFill>
                  <a:srgbClr val="55AEE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50x gap on the most repeated action in the loop.</a:t>
            </a:r>
            <a:endParaRPr lang="en-US" sz="2625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E121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047750" y="495300"/>
            <a:ext cx="17811750" cy="4699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625" spc="315" kern="0" dirty="0">
                <a:solidFill>
                  <a:srgbClr val="55AEE8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CASE STUDY · LAUNCHING THE BUILD</a:t>
            </a:r>
            <a:endParaRPr lang="en-US" sz="2625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1222970" y="1098550"/>
            <a:ext cx="15841961" cy="8039001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047750" y="9347200"/>
            <a:ext cx="7770049" cy="5397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3450" b="1" dirty="0">
                <a:solidFill>
                  <a:srgbClr val="EFF2F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Launching the build — 10.3s vs 2.1s</a:t>
            </a:r>
            <a:endParaRPr lang="en-US" sz="3450" dirty="0"/>
          </a:p>
        </p:txBody>
      </p:sp>
      <p:sp>
        <p:nvSpPr>
          <p:cNvPr id="5" name="Text 2"/>
          <p:cNvSpPr/>
          <p:nvPr/>
        </p:nvSpPr>
        <p:spPr>
          <a:xfrm>
            <a:off x="8397180" y="9404350"/>
            <a:ext cx="6379052" cy="4699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625" dirty="0">
                <a:solidFill>
                  <a:srgbClr val="55AEE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Multiplied by every test the agent runs.</a:t>
            </a:r>
            <a:endParaRPr lang="en-US" sz="2625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0E121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047750" y="495300"/>
            <a:ext cx="17811750" cy="4699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625" spc="315" kern="0" dirty="0">
                <a:solidFill>
                  <a:srgbClr val="55AEE8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CASE STUDY · PC BUILD SIZE, DEFAULT EXPORT</a:t>
            </a:r>
            <a:endParaRPr lang="en-US" sz="2625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1400175" y="1579563"/>
            <a:ext cx="15487650" cy="7077075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047750" y="9347200"/>
            <a:ext cx="7554278" cy="5397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3450" b="1" dirty="0">
                <a:solidFill>
                  <a:srgbClr val="EFF2F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Default export — 134MB vs 358MB</a:t>
            </a:r>
            <a:endParaRPr lang="en-US" sz="3450" dirty="0"/>
          </a:p>
        </p:txBody>
      </p:sp>
      <p:sp>
        <p:nvSpPr>
          <p:cNvPr id="5" name="Text 2"/>
          <p:cNvSpPr/>
          <p:nvPr/>
        </p:nvSpPr>
        <p:spPr>
          <a:xfrm>
            <a:off x="8201025" y="9404350"/>
            <a:ext cx="4970810" cy="4699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625" dirty="0">
                <a:solidFill>
                  <a:srgbClr val="55AEE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Godot loses badly on defaults.</a:t>
            </a:r>
            <a:endParaRPr lang="en-US" sz="2625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0E121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047750" y="495300"/>
            <a:ext cx="17811750" cy="4699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625" spc="315" kern="0" dirty="0">
                <a:solidFill>
                  <a:srgbClr val="55AEE8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CASE STUDY · PC BUILD SIZE, CONFIGURED EXPORT</a:t>
            </a:r>
            <a:endParaRPr lang="en-US" sz="2625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1419225" y="1584325"/>
            <a:ext cx="15449550" cy="706755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047750" y="9347200"/>
            <a:ext cx="8385056" cy="5397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3450" b="1" dirty="0">
                <a:solidFill>
                  <a:srgbClr val="EFF2F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Configured export — 134MB vs 130MB</a:t>
            </a:r>
            <a:endParaRPr lang="en-US" sz="3450" dirty="0"/>
          </a:p>
        </p:txBody>
      </p:sp>
      <p:sp>
        <p:nvSpPr>
          <p:cNvPr id="5" name="Text 2"/>
          <p:cNvSpPr/>
          <p:nvPr/>
        </p:nvSpPr>
        <p:spPr>
          <a:xfrm>
            <a:off x="8956278" y="9404350"/>
            <a:ext cx="8995480" cy="4699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625" dirty="0">
                <a:solidFill>
                  <a:srgbClr val="55AEE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Godot iterates faster — and is less forgiving of defaults.</a:t>
            </a:r>
            <a:endParaRPr lang="en-US" sz="2625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2F8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53000" y="2765425"/>
            <a:ext cx="3685243" cy="6540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4200" b="1" dirty="0">
                <a:solidFill>
                  <a:srgbClr val="1520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Ohad Barzilay</a:t>
            </a:r>
            <a:endParaRPr lang="en-US" sz="4200" dirty="0"/>
          </a:p>
        </p:txBody>
      </p:sp>
      <p:sp>
        <p:nvSpPr>
          <p:cNvPr id="3" name="Text 1"/>
          <p:cNvSpPr/>
          <p:nvPr/>
        </p:nvSpPr>
        <p:spPr>
          <a:xfrm>
            <a:off x="4953000" y="3698875"/>
            <a:ext cx="2724150" cy="4254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625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Hedonia</a:t>
            </a:r>
            <a:endParaRPr lang="en-US" sz="2625" dirty="0"/>
          </a:p>
        </p:txBody>
      </p:sp>
      <p:sp>
        <p:nvSpPr>
          <p:cNvPr id="4" name="Text 2"/>
          <p:cNvSpPr/>
          <p:nvPr/>
        </p:nvSpPr>
        <p:spPr>
          <a:xfrm>
            <a:off x="7658100" y="3667125"/>
            <a:ext cx="3416320" cy="4699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625" dirty="0">
                <a:solidFill>
                  <a:srgbClr val="4957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Chief Product Officer</a:t>
            </a:r>
            <a:endParaRPr lang="en-US" sz="2625" dirty="0"/>
          </a:p>
        </p:txBody>
      </p:sp>
      <p:sp>
        <p:nvSpPr>
          <p:cNvPr id="5" name="Shape 3"/>
          <p:cNvSpPr/>
          <p:nvPr/>
        </p:nvSpPr>
        <p:spPr>
          <a:xfrm>
            <a:off x="4953000" y="4873625"/>
            <a:ext cx="12287250" cy="9525"/>
          </a:xfrm>
          <a:prstGeom prst="rect">
            <a:avLst/>
          </a:prstGeom>
          <a:solidFill>
            <a:srgbClr val="647284">
              <a:alpha val="22000"/>
            </a:srgbClr>
          </a:solidFill>
          <a:ln/>
        </p:spPr>
      </p:sp>
      <p:sp>
        <p:nvSpPr>
          <p:cNvPr id="6" name="Text 4"/>
          <p:cNvSpPr/>
          <p:nvPr/>
        </p:nvSpPr>
        <p:spPr>
          <a:xfrm>
            <a:off x="4953000" y="4397375"/>
            <a:ext cx="2724150" cy="4254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625" b="1" dirty="0">
                <a:solidFill>
                  <a:srgbClr val="1520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Ilyon Dynamics</a:t>
            </a:r>
            <a:endParaRPr lang="en-US" sz="2625" dirty="0"/>
          </a:p>
        </p:txBody>
      </p:sp>
      <p:sp>
        <p:nvSpPr>
          <p:cNvPr id="7" name="Text 5"/>
          <p:cNvSpPr/>
          <p:nvPr/>
        </p:nvSpPr>
        <p:spPr>
          <a:xfrm>
            <a:off x="7658100" y="4365625"/>
            <a:ext cx="3016975" cy="4699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625" dirty="0">
                <a:solidFill>
                  <a:srgbClr val="4957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VP Product &amp; Data</a:t>
            </a:r>
            <a:endParaRPr lang="en-US" sz="2625" dirty="0"/>
          </a:p>
        </p:txBody>
      </p:sp>
      <p:sp>
        <p:nvSpPr>
          <p:cNvPr id="8" name="Shape 6"/>
          <p:cNvSpPr/>
          <p:nvPr/>
        </p:nvSpPr>
        <p:spPr>
          <a:xfrm>
            <a:off x="4953000" y="5578475"/>
            <a:ext cx="12287250" cy="9525"/>
          </a:xfrm>
          <a:prstGeom prst="rect">
            <a:avLst/>
          </a:prstGeom>
          <a:solidFill>
            <a:srgbClr val="647284">
              <a:alpha val="22000"/>
            </a:srgbClr>
          </a:solidFill>
          <a:ln/>
        </p:spPr>
      </p:sp>
      <p:sp>
        <p:nvSpPr>
          <p:cNvPr id="9" name="Text 7"/>
          <p:cNvSpPr/>
          <p:nvPr/>
        </p:nvSpPr>
        <p:spPr>
          <a:xfrm>
            <a:off x="4953000" y="5102225"/>
            <a:ext cx="2724150" cy="4254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625" b="1" dirty="0">
                <a:solidFill>
                  <a:srgbClr val="1520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Rovio</a:t>
            </a:r>
            <a:endParaRPr lang="en-US" sz="2625" dirty="0"/>
          </a:p>
        </p:txBody>
      </p:sp>
      <p:sp>
        <p:nvSpPr>
          <p:cNvPr id="10" name="Text 8"/>
          <p:cNvSpPr/>
          <p:nvPr/>
        </p:nvSpPr>
        <p:spPr>
          <a:xfrm>
            <a:off x="7658100" y="5070475"/>
            <a:ext cx="6572994" cy="4699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625" dirty="0">
                <a:solidFill>
                  <a:srgbClr val="4957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Lead Designer &amp; Producer, Pet Monsters</a:t>
            </a:r>
            <a:endParaRPr lang="en-US" sz="2625" dirty="0"/>
          </a:p>
        </p:txBody>
      </p:sp>
      <p:sp>
        <p:nvSpPr>
          <p:cNvPr id="11" name="Shape 9"/>
          <p:cNvSpPr/>
          <p:nvPr/>
        </p:nvSpPr>
        <p:spPr>
          <a:xfrm>
            <a:off x="4953000" y="6283325"/>
            <a:ext cx="12287250" cy="9525"/>
          </a:xfrm>
          <a:prstGeom prst="rect">
            <a:avLst/>
          </a:prstGeom>
          <a:solidFill>
            <a:srgbClr val="647284">
              <a:alpha val="22000"/>
            </a:srgbClr>
          </a:solidFill>
          <a:ln/>
        </p:spPr>
      </p:sp>
      <p:sp>
        <p:nvSpPr>
          <p:cNvPr id="12" name="Text 10"/>
          <p:cNvSpPr/>
          <p:nvPr/>
        </p:nvSpPr>
        <p:spPr>
          <a:xfrm>
            <a:off x="4953000" y="5807075"/>
            <a:ext cx="2724150" cy="4254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625" b="1" dirty="0">
                <a:solidFill>
                  <a:srgbClr val="1520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Mytopia</a:t>
            </a:r>
            <a:endParaRPr lang="en-US" sz="2625" dirty="0"/>
          </a:p>
        </p:txBody>
      </p:sp>
      <p:sp>
        <p:nvSpPr>
          <p:cNvPr id="13" name="Text 11"/>
          <p:cNvSpPr/>
          <p:nvPr/>
        </p:nvSpPr>
        <p:spPr>
          <a:xfrm>
            <a:off x="7658100" y="5775325"/>
            <a:ext cx="4519077" cy="4699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625" dirty="0">
                <a:solidFill>
                  <a:srgbClr val="4957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GM → COO + Chief Creative</a:t>
            </a:r>
            <a:endParaRPr lang="en-US" sz="2625" dirty="0"/>
          </a:p>
        </p:txBody>
      </p:sp>
      <p:sp>
        <p:nvSpPr>
          <p:cNvPr id="14" name="Text 12"/>
          <p:cNvSpPr/>
          <p:nvPr/>
        </p:nvSpPr>
        <p:spPr>
          <a:xfrm>
            <a:off x="4953000" y="6537325"/>
            <a:ext cx="12655868" cy="8128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625" b="1" dirty="0">
                <a:solidFill>
                  <a:srgbClr val="4957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Working on a personal CC / Codex Harness for developing commercial games (and making games with it).</a:t>
            </a:r>
            <a:endParaRPr lang="en-US" sz="2625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DEEAF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047750" y="571500"/>
            <a:ext cx="17811750" cy="4699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625" spc="368" kern="0" dirty="0">
                <a:solidFill>
                  <a:srgbClr val="038149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WEB ENGINES</a:t>
            </a:r>
            <a:endParaRPr lang="en-US" sz="2625" dirty="0"/>
          </a:p>
        </p:txBody>
      </p:sp>
      <p:sp>
        <p:nvSpPr>
          <p:cNvPr id="3" name="Shape 1"/>
          <p:cNvSpPr/>
          <p:nvPr/>
        </p:nvSpPr>
        <p:spPr>
          <a:xfrm>
            <a:off x="1047750" y="1193800"/>
            <a:ext cx="7953375" cy="8597900"/>
          </a:xfrm>
          <a:prstGeom prst="roundRect">
            <a:avLst>
              <a:gd name="adj" fmla="val 1677"/>
            </a:avLst>
          </a:prstGeom>
          <a:solidFill>
            <a:srgbClr val="FFFFFF"/>
          </a:solidFill>
          <a:ln/>
          <a:effectLst>
            <a:outerShdw sx="100000" sy="100000" kx="0" ky="0" algn="bl" rotWithShape="0" blurRad="28575" dist="9525" dir="5400000">
              <a:srgbClr val="000000">
                <a:alpha val="30000"/>
              </a:srgbClr>
            </a:outerShdw>
          </a:effectLst>
        </p:spPr>
      </p:sp>
      <p:sp>
        <p:nvSpPr>
          <p:cNvPr id="4" name="Text 2"/>
          <p:cNvSpPr/>
          <p:nvPr/>
        </p:nvSpPr>
        <p:spPr>
          <a:xfrm>
            <a:off x="1371600" y="1517650"/>
            <a:ext cx="8036243" cy="4699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625" dirty="0">
                <a:solidFill>
                  <a:srgbClr val="0070B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STRENGTHS</a:t>
            </a:r>
            <a:endParaRPr lang="en-US" sz="2625" dirty="0"/>
          </a:p>
        </p:txBody>
      </p:sp>
      <p:sp>
        <p:nvSpPr>
          <p:cNvPr id="5" name="Text 3"/>
          <p:cNvSpPr/>
          <p:nvPr/>
        </p:nvSpPr>
        <p:spPr>
          <a:xfrm>
            <a:off x="1371600" y="2120900"/>
            <a:ext cx="7524845" cy="296386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24795"/>
              </a:lnSpc>
              <a:buNone/>
            </a:pPr>
            <a:r>
              <a:rPr lang="en-US" sz="2625" dirty="0">
                <a:solidFill>
                  <a:srgbClr val="4957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Almost everything is plain text </a:t>
            </a:r>
            <a:pPr algn="l" indent="0" marL="0">
              <a:lnSpc>
                <a:spcPct val="124795"/>
              </a:lnSpc>
              <a:buNone/>
            </a:pPr>
            <a:r>
              <a:rPr lang="en-US" sz="2625" b="1" dirty="0">
                <a:solidFill>
                  <a:srgbClr val="4957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Models know JS/TS/HTML/CSS extremely well </a:t>
            </a:r>
            <a:pPr algn="l" indent="0" marL="0">
              <a:lnSpc>
                <a:spcPct val="124795"/>
              </a:lnSpc>
              <a:buNone/>
            </a:pPr>
            <a:r>
              <a:rPr lang="en-US" sz="2625" dirty="0">
                <a:solidFill>
                  <a:srgbClr val="4957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Browser automation is easy Screenshots &amp; runtime inspection are easy </a:t>
            </a:r>
            <a:pPr algn="l" indent="0" marL="0">
              <a:lnSpc>
                <a:spcPct val="124795"/>
              </a:lnSpc>
              <a:buNone/>
            </a:pPr>
            <a:r>
              <a:rPr lang="en-US" sz="2625" b="1" dirty="0">
                <a:solidFill>
                  <a:srgbClr val="4957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Very fast, cheap parallel iteration </a:t>
            </a:r>
            <a:pPr algn="l" indent="0" marL="0">
              <a:lnSpc>
                <a:spcPct val="124795"/>
              </a:lnSpc>
              <a:buNone/>
            </a:pPr>
            <a:r>
              <a:rPr lang="en-US" sz="2625" dirty="0">
                <a:solidFill>
                  <a:srgbClr val="4957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Instant deployment for feedback</a:t>
            </a:r>
            <a:endParaRPr lang="en-US" sz="2625" dirty="0"/>
          </a:p>
        </p:txBody>
      </p:sp>
      <p:sp>
        <p:nvSpPr>
          <p:cNvPr id="6" name="Shape 4"/>
          <p:cNvSpPr/>
          <p:nvPr/>
        </p:nvSpPr>
        <p:spPr>
          <a:xfrm>
            <a:off x="9286875" y="1193800"/>
            <a:ext cx="7953375" cy="8597900"/>
          </a:xfrm>
          <a:prstGeom prst="roundRect">
            <a:avLst>
              <a:gd name="adj" fmla="val 1677"/>
            </a:avLst>
          </a:prstGeom>
          <a:solidFill>
            <a:srgbClr val="FFFFFF"/>
          </a:solidFill>
          <a:ln/>
          <a:effectLst>
            <a:outerShdw sx="100000" sy="100000" kx="0" ky="0" algn="bl" rotWithShape="0" blurRad="28575" dist="9525" dir="5400000">
              <a:srgbClr val="000000">
                <a:alpha val="30000"/>
              </a:srgbClr>
            </a:outerShdw>
          </a:effectLst>
        </p:spPr>
      </p:sp>
      <p:sp>
        <p:nvSpPr>
          <p:cNvPr id="7" name="Text 5"/>
          <p:cNvSpPr/>
          <p:nvPr/>
        </p:nvSpPr>
        <p:spPr>
          <a:xfrm>
            <a:off x="9610725" y="1517650"/>
            <a:ext cx="8036243" cy="4699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625" dirty="0">
                <a:solidFill>
                  <a:srgbClr val="BA2B2E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WEAKNESSES</a:t>
            </a:r>
            <a:endParaRPr lang="en-US" sz="2625" dirty="0"/>
          </a:p>
        </p:txBody>
      </p:sp>
      <p:sp>
        <p:nvSpPr>
          <p:cNvPr id="8" name="Text 6"/>
          <p:cNvSpPr/>
          <p:nvPr/>
        </p:nvSpPr>
        <p:spPr>
          <a:xfrm>
            <a:off x="9610725" y="2120900"/>
            <a:ext cx="7524845" cy="293846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24795"/>
              </a:lnSpc>
              <a:buNone/>
            </a:pPr>
            <a:r>
              <a:rPr lang="en-US" sz="2625" dirty="0">
                <a:solidFill>
                  <a:srgbClr val="4957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WEB ONLY (even mobile) Agents can create messy architectures fast Still weak for native monetization/SDKs Browser success ≠ commercial product Moving to Unity/Godot may need a partial rewrite</a:t>
            </a:r>
            <a:endParaRPr lang="en-US" sz="2625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F2F8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047750" y="3615531"/>
            <a:ext cx="17811750" cy="4699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625" spc="368" kern="0" dirty="0">
                <a:solidFill>
                  <a:srgbClr val="038149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THE PROOF IN THE WILD</a:t>
            </a:r>
            <a:endParaRPr lang="en-US" sz="2625" dirty="0"/>
          </a:p>
        </p:txBody>
      </p:sp>
      <p:sp>
        <p:nvSpPr>
          <p:cNvPr id="3" name="Text 1"/>
          <p:cNvSpPr/>
          <p:nvPr/>
        </p:nvSpPr>
        <p:spPr>
          <a:xfrm>
            <a:off x="1047750" y="4237831"/>
            <a:ext cx="17811750" cy="7810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5100" b="1" dirty="0">
                <a:solidFill>
                  <a:srgbClr val="1520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 explosion of AI-made web games</a:t>
            </a:r>
            <a:endParaRPr lang="en-US" sz="5100" dirty="0"/>
          </a:p>
        </p:txBody>
      </p:sp>
      <p:sp>
        <p:nvSpPr>
          <p:cNvPr id="4" name="Text 2"/>
          <p:cNvSpPr/>
          <p:nvPr/>
        </p:nvSpPr>
        <p:spPr>
          <a:xfrm>
            <a:off x="1047750" y="5378450"/>
            <a:ext cx="4203988" cy="12763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87054"/>
              </a:lnSpc>
              <a:buNone/>
            </a:pPr>
            <a:r>
              <a:rPr lang="en-US" sz="9750" b="1" dirty="0">
                <a:solidFill>
                  <a:srgbClr val="03814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1,000+</a:t>
            </a:r>
            <a:endParaRPr lang="en-US" sz="9750" dirty="0"/>
          </a:p>
        </p:txBody>
      </p:sp>
      <p:sp>
        <p:nvSpPr>
          <p:cNvPr id="5" name="Text 3"/>
          <p:cNvSpPr/>
          <p:nvPr/>
        </p:nvSpPr>
        <p:spPr>
          <a:xfrm>
            <a:off x="5441057" y="5247481"/>
            <a:ext cx="8829675" cy="153828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29098"/>
              </a:lnSpc>
              <a:buNone/>
            </a:pPr>
            <a:r>
              <a:rPr lang="en-US" sz="2625" dirty="0">
                <a:solidFill>
                  <a:srgbClr val="4957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entries in a single web game jam — many visually impressive, built on text-based, agent-friendly stacks like Three.js and Phaser.</a:t>
            </a:r>
            <a:endParaRPr lang="en-US" sz="2625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DEEAF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047750" y="571500"/>
            <a:ext cx="17811750" cy="4699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625" spc="368" kern="0" dirty="0">
                <a:solidFill>
                  <a:srgbClr val="49576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WHAT CHANGED · THE CORRECTION</a:t>
            </a:r>
            <a:endParaRPr lang="en-US" sz="2625" dirty="0"/>
          </a:p>
        </p:txBody>
      </p:sp>
      <p:sp>
        <p:nvSpPr>
          <p:cNvPr id="3" name="Text 1"/>
          <p:cNvSpPr/>
          <p:nvPr/>
        </p:nvSpPr>
        <p:spPr>
          <a:xfrm>
            <a:off x="1047750" y="1193800"/>
            <a:ext cx="16764000" cy="7810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5100" b="1" dirty="0">
                <a:solidFill>
                  <a:srgbClr val="1520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colleague pushed back — correctly</a:t>
            </a:r>
            <a:endParaRPr lang="en-US" sz="5100" dirty="0"/>
          </a:p>
        </p:txBody>
      </p:sp>
      <p:sp>
        <p:nvSpPr>
          <p:cNvPr id="4" name="Text 2"/>
          <p:cNvSpPr/>
          <p:nvPr/>
        </p:nvSpPr>
        <p:spPr>
          <a:xfrm>
            <a:off x="1047750" y="2203450"/>
            <a:ext cx="8273733" cy="4699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625" dirty="0">
                <a:solidFill>
                  <a:srgbClr val="0070B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HIS CORRECTION</a:t>
            </a:r>
            <a:endParaRPr lang="en-US" sz="2625" dirty="0"/>
          </a:p>
        </p:txBody>
      </p:sp>
      <p:sp>
        <p:nvSpPr>
          <p:cNvPr id="5" name="Text 3"/>
          <p:cNvSpPr/>
          <p:nvPr/>
        </p:nvSpPr>
        <p:spPr>
          <a:xfrm>
            <a:off x="1047750" y="2806700"/>
            <a:ext cx="7747222" cy="293846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24795"/>
              </a:lnSpc>
              <a:buNone/>
            </a:pPr>
            <a:r>
              <a:rPr lang="en-US" sz="2625" dirty="0">
                <a:solidFill>
                  <a:srgbClr val="4957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Unity does work headlessly Multiple Unity processes can run in parallel Each needs its own project directory/worktree Large projects should keep imports warm Custom exporters can summarize assets for the LLM</a:t>
            </a:r>
            <a:endParaRPr lang="en-US" sz="2625" dirty="0"/>
          </a:p>
        </p:txBody>
      </p:sp>
      <p:sp>
        <p:nvSpPr>
          <p:cNvPr id="6" name="Shape 4"/>
          <p:cNvSpPr/>
          <p:nvPr/>
        </p:nvSpPr>
        <p:spPr>
          <a:xfrm>
            <a:off x="9140825" y="2203450"/>
            <a:ext cx="9525" cy="6546850"/>
          </a:xfrm>
          <a:prstGeom prst="rect">
            <a:avLst/>
          </a:prstGeom>
          <a:solidFill>
            <a:srgbClr val="647284">
              <a:alpha val="22000"/>
            </a:srgbClr>
          </a:solidFill>
          <a:ln/>
        </p:spPr>
      </p:sp>
      <p:sp>
        <p:nvSpPr>
          <p:cNvPr id="7" name="Text 5"/>
          <p:cNvSpPr/>
          <p:nvPr/>
        </p:nvSpPr>
        <p:spPr>
          <a:xfrm>
            <a:off x="9718675" y="2203450"/>
            <a:ext cx="8273733" cy="4699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625" dirty="0">
                <a:solidFill>
                  <a:srgbClr val="49576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HIS SETUP</a:t>
            </a:r>
            <a:endParaRPr lang="en-US" sz="2625" dirty="0"/>
          </a:p>
        </p:txBody>
      </p:sp>
      <p:sp>
        <p:nvSpPr>
          <p:cNvPr id="8" name="Text 6"/>
          <p:cNvSpPr/>
          <p:nvPr/>
        </p:nvSpPr>
        <p:spPr>
          <a:xfrm>
            <a:off x="9718675" y="2806700"/>
            <a:ext cx="7747222" cy="19716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24795"/>
              </a:lnSpc>
              <a:buNone/>
            </a:pPr>
            <a:r>
              <a:rPr lang="en-US" sz="2625" dirty="0">
                <a:solidFill>
                  <a:srgbClr val="4957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Five persistent project copies Powerful MacBook + two additional machines SSH access Windows &amp; macOS builds</a:t>
            </a:r>
            <a:endParaRPr lang="en-US" sz="2625" dirty="0"/>
          </a:p>
        </p:txBody>
      </p:sp>
      <p:sp>
        <p:nvSpPr>
          <p:cNvPr id="9" name="Text 7"/>
          <p:cNvSpPr/>
          <p:nvPr/>
        </p:nvSpPr>
        <p:spPr>
          <a:xfrm>
            <a:off x="1047750" y="8940800"/>
            <a:ext cx="16678275" cy="8890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625" b="1" dirty="0">
                <a:solidFill>
                  <a:srgbClr val="1520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This proves Unity can support parallel AI development — not that the workflow is lightweight or typical.</a:t>
            </a:r>
            <a:endParaRPr lang="en-US" sz="2625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bg>
      <p:bgPr>
        <a:solidFill>
          <a:srgbClr val="F2F8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047750" y="571500"/>
            <a:ext cx="17811750" cy="4699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625" spc="368" kern="0" dirty="0">
                <a:solidFill>
                  <a:srgbClr val="C4530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WHAT IS A "WARM" UNITY WORKTREE?</a:t>
            </a:r>
            <a:endParaRPr lang="en-US" sz="2625" dirty="0"/>
          </a:p>
        </p:txBody>
      </p:sp>
      <p:sp>
        <p:nvSpPr>
          <p:cNvPr id="3" name="Shape 1"/>
          <p:cNvSpPr/>
          <p:nvPr/>
        </p:nvSpPr>
        <p:spPr>
          <a:xfrm>
            <a:off x="1047750" y="1193800"/>
            <a:ext cx="7940675" cy="6197600"/>
          </a:xfrm>
          <a:prstGeom prst="roundRect">
            <a:avLst>
              <a:gd name="adj" fmla="val 2152"/>
            </a:avLst>
          </a:prstGeom>
          <a:solidFill>
            <a:srgbClr val="FFFFFF"/>
          </a:solidFill>
          <a:ln/>
          <a:effectLst>
            <a:outerShdw sx="100000" sy="100000" kx="0" ky="0" algn="bl" rotWithShape="0" blurRad="28575" dist="9525" dir="5400000">
              <a:srgbClr val="000000">
                <a:alpha val="30000"/>
              </a:srgbClr>
            </a:outerShdw>
          </a:effectLst>
        </p:spPr>
      </p:sp>
      <p:sp>
        <p:nvSpPr>
          <p:cNvPr id="4" name="Text 2"/>
          <p:cNvSpPr/>
          <p:nvPr/>
        </p:nvSpPr>
        <p:spPr>
          <a:xfrm>
            <a:off x="1371600" y="1517650"/>
            <a:ext cx="8022273" cy="4699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625" dirty="0">
                <a:solidFill>
                  <a:srgbClr val="49576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COLD PROJECT COPY</a:t>
            </a:r>
            <a:endParaRPr lang="en-US" sz="2625" dirty="0"/>
          </a:p>
        </p:txBody>
      </p:sp>
      <p:sp>
        <p:nvSpPr>
          <p:cNvPr id="5" name="Text 3"/>
          <p:cNvSpPr/>
          <p:nvPr/>
        </p:nvSpPr>
        <p:spPr>
          <a:xfrm>
            <a:off x="1371600" y="2101850"/>
            <a:ext cx="7511764" cy="2455069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24795"/>
              </a:lnSpc>
              <a:buNone/>
            </a:pPr>
            <a:r>
              <a:rPr lang="en-US" sz="2625" dirty="0">
                <a:solidFill>
                  <a:srgbClr val="4957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Create clone/worktree 2. Open Unity 3. Unity generates Library 4. Thousands of assets import 5. Startup may take a long time</a:t>
            </a:r>
            <a:endParaRPr lang="en-US" sz="2625" dirty="0"/>
          </a:p>
        </p:txBody>
      </p:sp>
      <p:sp>
        <p:nvSpPr>
          <p:cNvPr id="6" name="Shape 4"/>
          <p:cNvSpPr/>
          <p:nvPr/>
        </p:nvSpPr>
        <p:spPr>
          <a:xfrm>
            <a:off x="9274175" y="1193800"/>
            <a:ext cx="7966075" cy="6197600"/>
          </a:xfrm>
          <a:prstGeom prst="roundRect">
            <a:avLst>
              <a:gd name="adj" fmla="val 2152"/>
            </a:avLst>
          </a:prstGeom>
          <a:solidFill>
            <a:srgbClr val="FFFFFF"/>
          </a:solidFill>
          <a:ln w="12700">
            <a:solidFill>
              <a:srgbClr val="0070BA"/>
            </a:solidFill>
            <a:prstDash val="solid"/>
          </a:ln>
          <a:effectLst>
            <a:outerShdw sx="100000" sy="100000" kx="0" ky="0" algn="bl" rotWithShape="0" blurRad="28575" dist="9525" dir="5400000">
              <a:srgbClr val="000000">
                <a:alpha val="30000"/>
              </a:srgbClr>
            </a:outerShdw>
          </a:effectLst>
        </p:spPr>
      </p:sp>
      <p:sp>
        <p:nvSpPr>
          <p:cNvPr id="7" name="Text 5"/>
          <p:cNvSpPr/>
          <p:nvPr/>
        </p:nvSpPr>
        <p:spPr>
          <a:xfrm>
            <a:off x="9610725" y="1530350"/>
            <a:ext cx="8022273" cy="4699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625" dirty="0">
                <a:solidFill>
                  <a:srgbClr val="0070B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WARM PROJECT COPY</a:t>
            </a:r>
            <a:endParaRPr lang="en-US" sz="2625" dirty="0"/>
          </a:p>
        </p:txBody>
      </p:sp>
      <p:sp>
        <p:nvSpPr>
          <p:cNvPr id="8" name="Text 6"/>
          <p:cNvSpPr/>
          <p:nvPr/>
        </p:nvSpPr>
        <p:spPr>
          <a:xfrm>
            <a:off x="9610725" y="2114550"/>
            <a:ext cx="7511764" cy="2455069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24795"/>
              </a:lnSpc>
              <a:buNone/>
            </a:pPr>
            <a:r>
              <a:rPr lang="en-US" sz="2625" dirty="0">
                <a:solidFill>
                  <a:srgbClr val="1520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Keep the project directory 2. Keep its existing Library 3. Update the Git branch 4. Unity imports only changed assets 5. The agent starts much faster</a:t>
            </a:r>
            <a:endParaRPr lang="en-US" sz="2625" dirty="0"/>
          </a:p>
        </p:txBody>
      </p:sp>
      <p:sp>
        <p:nvSpPr>
          <p:cNvPr id="9" name="Shape 7"/>
          <p:cNvSpPr/>
          <p:nvPr/>
        </p:nvSpPr>
        <p:spPr>
          <a:xfrm>
            <a:off x="1047750" y="7620000"/>
            <a:ext cx="16192500" cy="1155700"/>
          </a:xfrm>
          <a:prstGeom prst="roundRect">
            <a:avLst>
              <a:gd name="adj" fmla="val 8242"/>
            </a:avLst>
          </a:prstGeom>
          <a:solidFill>
            <a:srgbClr val="DEEAF3"/>
          </a:solidFill>
          <a:ln/>
        </p:spPr>
      </p:sp>
      <p:sp>
        <p:nvSpPr>
          <p:cNvPr id="10" name="Text 8"/>
          <p:cNvSpPr/>
          <p:nvPr/>
        </p:nvSpPr>
        <p:spPr>
          <a:xfrm>
            <a:off x="1295400" y="7810500"/>
            <a:ext cx="16182975" cy="8128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625" i="1" dirty="0">
                <a:solidFill>
                  <a:srgbClr val="1520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warm worktree is a persistent Git worktree/project copy whose Unity Library cache has already been generated.</a:t>
            </a:r>
            <a:endParaRPr lang="en-US" sz="2625" dirty="0"/>
          </a:p>
        </p:txBody>
      </p:sp>
      <p:sp>
        <p:nvSpPr>
          <p:cNvPr id="11" name="Text 9"/>
          <p:cNvSpPr/>
          <p:nvPr/>
        </p:nvSpPr>
        <p:spPr>
          <a:xfrm>
            <a:off x="1047750" y="8928100"/>
            <a:ext cx="16678275" cy="9017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625" dirty="0">
                <a:solidFill>
                  <a:srgbClr val="49576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Cost: SSD space · cache invalidation · maintaining multiple copies · machine/licence management · operational complexity</a:t>
            </a:r>
            <a:endParaRPr lang="en-US" sz="2625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bg>
      <p:bgPr>
        <a:solidFill>
          <a:srgbClr val="DEEAF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047750" y="571500"/>
            <a:ext cx="17811750" cy="4699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625" spc="368" kern="0" dirty="0">
                <a:solidFill>
                  <a:srgbClr val="C4530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UNITY'S NEW ANSWER · RELEASED JULY 2026</a:t>
            </a:r>
            <a:endParaRPr lang="en-US" sz="2625" dirty="0"/>
          </a:p>
        </p:txBody>
      </p:sp>
      <p:sp>
        <p:nvSpPr>
          <p:cNvPr id="3" name="Text 1"/>
          <p:cNvSpPr/>
          <p:nvPr/>
        </p:nvSpPr>
        <p:spPr>
          <a:xfrm>
            <a:off x="1047750" y="1193800"/>
            <a:ext cx="17811750" cy="7810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5100" b="1" dirty="0">
                <a:solidFill>
                  <a:srgbClr val="1520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Unity CLI</a:t>
            </a:r>
            <a:endParaRPr lang="en-US" sz="5100" dirty="0"/>
          </a:p>
        </p:txBody>
      </p:sp>
      <p:sp>
        <p:nvSpPr>
          <p:cNvPr id="4" name="Shape 2"/>
          <p:cNvSpPr/>
          <p:nvPr/>
        </p:nvSpPr>
        <p:spPr>
          <a:xfrm>
            <a:off x="1047750" y="3889375"/>
            <a:ext cx="8020050" cy="812800"/>
          </a:xfrm>
          <a:prstGeom prst="roundRect">
            <a:avLst>
              <a:gd name="adj" fmla="val 11719"/>
            </a:avLst>
          </a:prstGeom>
          <a:solidFill>
            <a:srgbClr val="FFFFFF"/>
          </a:solidFill>
          <a:ln/>
          <a:effectLst>
            <a:outerShdw sx="100000" sy="100000" kx="0" ky="0" algn="bl" rotWithShape="0" blurRad="28575" dist="9525" dir="5400000">
              <a:srgbClr val="000000">
                <a:alpha val="30000"/>
              </a:srgbClr>
            </a:outerShdw>
          </a:effectLst>
        </p:spPr>
      </p:sp>
      <p:sp>
        <p:nvSpPr>
          <p:cNvPr id="5" name="Text 3"/>
          <p:cNvSpPr/>
          <p:nvPr/>
        </p:nvSpPr>
        <p:spPr>
          <a:xfrm>
            <a:off x="1295400" y="4079875"/>
            <a:ext cx="7765352" cy="4699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625" dirty="0">
                <a:solidFill>
                  <a:srgbClr val="1520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Manage &amp; install Unity versions</a:t>
            </a:r>
            <a:endParaRPr lang="en-US" sz="2625" dirty="0"/>
          </a:p>
        </p:txBody>
      </p:sp>
      <p:sp>
        <p:nvSpPr>
          <p:cNvPr id="6" name="Shape 4"/>
          <p:cNvSpPr/>
          <p:nvPr/>
        </p:nvSpPr>
        <p:spPr>
          <a:xfrm>
            <a:off x="9220200" y="3889375"/>
            <a:ext cx="8020050" cy="812800"/>
          </a:xfrm>
          <a:prstGeom prst="roundRect">
            <a:avLst>
              <a:gd name="adj" fmla="val 11719"/>
            </a:avLst>
          </a:prstGeom>
          <a:solidFill>
            <a:srgbClr val="FFFFFF"/>
          </a:solidFill>
          <a:ln/>
          <a:effectLst>
            <a:outerShdw sx="100000" sy="100000" kx="0" ky="0" algn="bl" rotWithShape="0" blurRad="28575" dist="9525" dir="5400000">
              <a:srgbClr val="000000">
                <a:alpha val="30000"/>
              </a:srgbClr>
            </a:outerShdw>
          </a:effectLst>
        </p:spPr>
      </p:sp>
      <p:sp>
        <p:nvSpPr>
          <p:cNvPr id="7" name="Text 5"/>
          <p:cNvSpPr/>
          <p:nvPr/>
        </p:nvSpPr>
        <p:spPr>
          <a:xfrm>
            <a:off x="9467850" y="4079875"/>
            <a:ext cx="7765352" cy="4699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625" dirty="0">
                <a:solidFill>
                  <a:srgbClr val="1520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Authenticate from the terminal</a:t>
            </a:r>
            <a:endParaRPr lang="en-US" sz="2625" dirty="0"/>
          </a:p>
        </p:txBody>
      </p:sp>
      <p:sp>
        <p:nvSpPr>
          <p:cNvPr id="8" name="Shape 6"/>
          <p:cNvSpPr/>
          <p:nvPr/>
        </p:nvSpPr>
        <p:spPr>
          <a:xfrm>
            <a:off x="1047750" y="4854575"/>
            <a:ext cx="8020050" cy="812800"/>
          </a:xfrm>
          <a:prstGeom prst="roundRect">
            <a:avLst>
              <a:gd name="adj" fmla="val 11719"/>
            </a:avLst>
          </a:prstGeom>
          <a:solidFill>
            <a:srgbClr val="FFFFFF"/>
          </a:solidFill>
          <a:ln/>
          <a:effectLst>
            <a:outerShdw sx="100000" sy="100000" kx="0" ky="0" algn="bl" rotWithShape="0" blurRad="28575" dist="9525" dir="5400000">
              <a:srgbClr val="000000">
                <a:alpha val="30000"/>
              </a:srgbClr>
            </a:outerShdw>
          </a:effectLst>
        </p:spPr>
      </p:sp>
      <p:sp>
        <p:nvSpPr>
          <p:cNvPr id="9" name="Text 7"/>
          <p:cNvSpPr/>
          <p:nvPr/>
        </p:nvSpPr>
        <p:spPr>
          <a:xfrm>
            <a:off x="1295400" y="5045075"/>
            <a:ext cx="7765352" cy="4699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625" dirty="0">
                <a:solidFill>
                  <a:srgbClr val="1520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Build projects, run tests</a:t>
            </a:r>
            <a:endParaRPr lang="en-US" sz="2625" dirty="0"/>
          </a:p>
        </p:txBody>
      </p:sp>
      <p:sp>
        <p:nvSpPr>
          <p:cNvPr id="10" name="Shape 8"/>
          <p:cNvSpPr/>
          <p:nvPr/>
        </p:nvSpPr>
        <p:spPr>
          <a:xfrm>
            <a:off x="9220200" y="4854575"/>
            <a:ext cx="8020050" cy="812800"/>
          </a:xfrm>
          <a:prstGeom prst="roundRect">
            <a:avLst>
              <a:gd name="adj" fmla="val 11719"/>
            </a:avLst>
          </a:prstGeom>
          <a:solidFill>
            <a:srgbClr val="FFFFFF"/>
          </a:solidFill>
          <a:ln/>
          <a:effectLst>
            <a:outerShdw sx="100000" sy="100000" kx="0" ky="0" algn="bl" rotWithShape="0" blurRad="28575" dist="9525" dir="5400000">
              <a:srgbClr val="000000">
                <a:alpha val="30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9467850" y="5045075"/>
            <a:ext cx="7765352" cy="4699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625" dirty="0">
                <a:solidFill>
                  <a:srgbClr val="1520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Structured output for scripts &amp; agents</a:t>
            </a:r>
            <a:endParaRPr lang="en-US" sz="2625" dirty="0"/>
          </a:p>
        </p:txBody>
      </p:sp>
      <p:sp>
        <p:nvSpPr>
          <p:cNvPr id="12" name="Shape 10"/>
          <p:cNvSpPr/>
          <p:nvPr/>
        </p:nvSpPr>
        <p:spPr>
          <a:xfrm>
            <a:off x="1047750" y="5819775"/>
            <a:ext cx="8020050" cy="812800"/>
          </a:xfrm>
          <a:prstGeom prst="roundRect">
            <a:avLst>
              <a:gd name="adj" fmla="val 11719"/>
            </a:avLst>
          </a:prstGeom>
          <a:solidFill>
            <a:srgbClr val="FFFFFF"/>
          </a:solidFill>
          <a:ln/>
          <a:effectLst>
            <a:outerShdw sx="100000" sy="100000" kx="0" ky="0" algn="bl" rotWithShape="0" blurRad="28575" dist="9525" dir="5400000">
              <a:srgbClr val="000000">
                <a:alpha val="30000"/>
              </a:srgbClr>
            </a:outerShdw>
          </a:effectLst>
        </p:spPr>
      </p:sp>
      <p:sp>
        <p:nvSpPr>
          <p:cNvPr id="13" name="Text 11"/>
          <p:cNvSpPr/>
          <p:nvPr/>
        </p:nvSpPr>
        <p:spPr>
          <a:xfrm>
            <a:off x="1295400" y="6010275"/>
            <a:ext cx="7765352" cy="4699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625" dirty="0">
                <a:solidFill>
                  <a:srgbClr val="1520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Talks to a running Editor or Player</a:t>
            </a:r>
            <a:endParaRPr lang="en-US" sz="2625" dirty="0"/>
          </a:p>
        </p:txBody>
      </p:sp>
      <p:sp>
        <p:nvSpPr>
          <p:cNvPr id="14" name="Shape 12"/>
          <p:cNvSpPr/>
          <p:nvPr/>
        </p:nvSpPr>
        <p:spPr>
          <a:xfrm>
            <a:off x="9220200" y="5819775"/>
            <a:ext cx="8020050" cy="812800"/>
          </a:xfrm>
          <a:prstGeom prst="roundRect">
            <a:avLst>
              <a:gd name="adj" fmla="val 11719"/>
            </a:avLst>
          </a:prstGeom>
          <a:solidFill>
            <a:srgbClr val="FFFFFF"/>
          </a:solidFill>
          <a:ln/>
          <a:effectLst>
            <a:outerShdw sx="100000" sy="100000" kx="0" ky="0" algn="bl" rotWithShape="0" blurRad="28575" dist="9525" dir="5400000">
              <a:srgbClr val="000000">
                <a:alpha val="30000"/>
              </a:srgbClr>
            </a:outerShdw>
          </a:effectLst>
        </p:spPr>
      </p:sp>
      <p:sp>
        <p:nvSpPr>
          <p:cNvPr id="15" name="Text 13"/>
          <p:cNvSpPr/>
          <p:nvPr/>
        </p:nvSpPr>
        <p:spPr>
          <a:xfrm>
            <a:off x="9467850" y="6010275"/>
            <a:ext cx="7765352" cy="4699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625" dirty="0">
                <a:solidFill>
                  <a:srgbClr val="1520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Custom project commands, CI &amp; headless support</a:t>
            </a:r>
            <a:endParaRPr lang="en-US" sz="2625" dirty="0"/>
          </a:p>
        </p:txBody>
      </p:sp>
      <p:sp>
        <p:nvSpPr>
          <p:cNvPr id="16" name="Shape 14"/>
          <p:cNvSpPr/>
          <p:nvPr/>
        </p:nvSpPr>
        <p:spPr>
          <a:xfrm>
            <a:off x="1047750" y="8547100"/>
            <a:ext cx="16192500" cy="1244600"/>
          </a:xfrm>
          <a:prstGeom prst="roundRect">
            <a:avLst>
              <a:gd name="adj" fmla="val 7653"/>
            </a:avLst>
          </a:prstGeom>
          <a:solidFill>
            <a:srgbClr val="141B24"/>
          </a:solidFill>
          <a:ln/>
        </p:spPr>
      </p:sp>
      <p:sp>
        <p:nvSpPr>
          <p:cNvPr id="17" name="Text 15"/>
          <p:cNvSpPr/>
          <p:nvPr/>
        </p:nvSpPr>
        <p:spPr>
          <a:xfrm>
            <a:off x="1295400" y="8737600"/>
            <a:ext cx="16182975" cy="9017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625" dirty="0">
                <a:solidFill>
                  <a:srgbClr val="DFE6EB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unity eval — runs C# inside a running Editor or Player, no recompile, no domain reload.</a:t>
            </a:r>
            <a:endParaRPr lang="en-US" sz="2625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bg>
      <p:bgPr>
        <a:solidFill>
          <a:srgbClr val="F2F8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047750" y="571500"/>
            <a:ext cx="17811750" cy="4699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625" spc="368" kern="0" dirty="0">
                <a:solidFill>
                  <a:srgbClr val="C4530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CLI VERSUS MCP</a:t>
            </a:r>
            <a:endParaRPr lang="en-US" sz="2625" dirty="0"/>
          </a:p>
        </p:txBody>
      </p:sp>
      <p:sp>
        <p:nvSpPr>
          <p:cNvPr id="3" name="Shape 1"/>
          <p:cNvSpPr/>
          <p:nvPr/>
        </p:nvSpPr>
        <p:spPr>
          <a:xfrm>
            <a:off x="1047750" y="1193800"/>
            <a:ext cx="7953375" cy="7594600"/>
          </a:xfrm>
          <a:prstGeom prst="roundRect">
            <a:avLst>
              <a:gd name="adj" fmla="val 1756"/>
            </a:avLst>
          </a:prstGeom>
          <a:solidFill>
            <a:srgbClr val="FFFFFF"/>
          </a:solidFill>
          <a:ln/>
          <a:effectLst>
            <a:outerShdw sx="100000" sy="100000" kx="0" ky="0" algn="bl" rotWithShape="0" blurRad="28575" dist="9525" dir="5400000">
              <a:srgbClr val="000000">
                <a:alpha val="30000"/>
              </a:srgbClr>
            </a:outerShdw>
          </a:effectLst>
        </p:spPr>
      </p:sp>
      <p:sp>
        <p:nvSpPr>
          <p:cNvPr id="4" name="Text 2"/>
          <p:cNvSpPr/>
          <p:nvPr/>
        </p:nvSpPr>
        <p:spPr>
          <a:xfrm>
            <a:off x="1371600" y="1517650"/>
            <a:ext cx="8036243" cy="4699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625" dirty="0">
                <a:solidFill>
                  <a:srgbClr val="C4530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CLI</a:t>
            </a:r>
            <a:endParaRPr lang="en-US" sz="2625" dirty="0"/>
          </a:p>
        </p:txBody>
      </p:sp>
      <p:sp>
        <p:nvSpPr>
          <p:cNvPr id="5" name="Text 3"/>
          <p:cNvSpPr/>
          <p:nvPr/>
        </p:nvSpPr>
        <p:spPr>
          <a:xfrm>
            <a:off x="1371600" y="2120900"/>
            <a:ext cx="7524845" cy="2455069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24795"/>
              </a:lnSpc>
              <a:buNone/>
            </a:pPr>
            <a:r>
              <a:rPr lang="en-US" sz="2625" dirty="0">
                <a:solidFill>
                  <a:srgbClr val="4957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Normal terminal commands Human, script, CI or agent — all can use it Structured output, more flexible Lower protocol overhead Best for agents that already run shell commands</a:t>
            </a:r>
            <a:endParaRPr lang="en-US" sz="2625" dirty="0"/>
          </a:p>
        </p:txBody>
      </p:sp>
      <p:sp>
        <p:nvSpPr>
          <p:cNvPr id="6" name="Shape 4"/>
          <p:cNvSpPr/>
          <p:nvPr/>
        </p:nvSpPr>
        <p:spPr>
          <a:xfrm>
            <a:off x="9286875" y="1193800"/>
            <a:ext cx="7953375" cy="7594600"/>
          </a:xfrm>
          <a:prstGeom prst="roundRect">
            <a:avLst>
              <a:gd name="adj" fmla="val 1756"/>
            </a:avLst>
          </a:prstGeom>
          <a:solidFill>
            <a:srgbClr val="FFFFFF"/>
          </a:solidFill>
          <a:ln/>
          <a:effectLst>
            <a:outerShdw sx="100000" sy="100000" kx="0" ky="0" algn="bl" rotWithShape="0" blurRad="28575" dist="9525" dir="5400000">
              <a:srgbClr val="000000">
                <a:alpha val="30000"/>
              </a:srgbClr>
            </a:outerShdw>
          </a:effectLst>
        </p:spPr>
      </p:sp>
      <p:sp>
        <p:nvSpPr>
          <p:cNvPr id="7" name="Text 5"/>
          <p:cNvSpPr/>
          <p:nvPr/>
        </p:nvSpPr>
        <p:spPr>
          <a:xfrm>
            <a:off x="9610725" y="1517650"/>
            <a:ext cx="8036243" cy="4699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625" dirty="0">
                <a:solidFill>
                  <a:srgbClr val="C4530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MCP</a:t>
            </a:r>
            <a:endParaRPr lang="en-US" sz="2625" dirty="0"/>
          </a:p>
        </p:txBody>
      </p:sp>
      <p:sp>
        <p:nvSpPr>
          <p:cNvPr id="8" name="Text 6"/>
          <p:cNvSpPr/>
          <p:nvPr/>
        </p:nvSpPr>
        <p:spPr>
          <a:xfrm>
            <a:off x="9610725" y="2120900"/>
            <a:ext cx="7524845" cy="2455069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24795"/>
              </a:lnSpc>
              <a:buNone/>
            </a:pPr>
            <a:r>
              <a:rPr lang="en-US" sz="2625" dirty="0">
                <a:solidFill>
                  <a:srgbClr val="4957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Standardized tools with defined params Easier for constrained AI clients Built-in tool discovery Can consume considerable model context Large tool lists may confuse the agent</a:t>
            </a:r>
            <a:endParaRPr lang="en-US" sz="2625" dirty="0"/>
          </a:p>
        </p:txBody>
      </p:sp>
      <p:sp>
        <p:nvSpPr>
          <p:cNvPr id="9" name="Text 7"/>
          <p:cNvSpPr/>
          <p:nvPr/>
        </p:nvSpPr>
        <p:spPr>
          <a:xfrm>
            <a:off x="1047750" y="9017000"/>
            <a:ext cx="16678275" cy="8128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625" i="1" dirty="0">
                <a:solidFill>
                  <a:srgbClr val="4957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Unity's own developers say direct Pipeline/CLI calls are generally faster and more flexible. MCP stays available for clients that depend on it.</a:t>
            </a:r>
            <a:endParaRPr lang="en-US" sz="2625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6">
    <p:bg>
      <p:bgPr>
        <a:solidFill>
          <a:srgbClr val="DEEAF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047750" y="571500"/>
            <a:ext cx="17811750" cy="4699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625" spc="368" kern="0" dirty="0">
                <a:solidFill>
                  <a:srgbClr val="49576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TWO WAYS TO DRIVE THE SAME ENGINE</a:t>
            </a:r>
            <a:endParaRPr lang="en-US" sz="2625" dirty="0"/>
          </a:p>
        </p:txBody>
      </p:sp>
      <p:sp>
        <p:nvSpPr>
          <p:cNvPr id="3" name="Text 1"/>
          <p:cNvSpPr/>
          <p:nvPr/>
        </p:nvSpPr>
        <p:spPr>
          <a:xfrm>
            <a:off x="1047750" y="1193800"/>
            <a:ext cx="16764000" cy="7810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5100" b="1" dirty="0">
                <a:solidFill>
                  <a:srgbClr val="1520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Official Unity MCP vs. Ivan Murzak MCP</a:t>
            </a:r>
            <a:endParaRPr lang="en-US" sz="5100" dirty="0"/>
          </a:p>
        </p:txBody>
      </p:sp>
      <p:sp>
        <p:nvSpPr>
          <p:cNvPr id="4" name="Shape 2"/>
          <p:cNvSpPr/>
          <p:nvPr/>
        </p:nvSpPr>
        <p:spPr>
          <a:xfrm>
            <a:off x="1047750" y="4673600"/>
            <a:ext cx="16192500" cy="9525"/>
          </a:xfrm>
          <a:prstGeom prst="rect">
            <a:avLst/>
          </a:prstGeom>
          <a:solidFill>
            <a:srgbClr val="647284">
              <a:alpha val="22000"/>
            </a:srgbClr>
          </a:solidFill>
          <a:ln/>
        </p:spPr>
      </p:sp>
      <p:sp>
        <p:nvSpPr>
          <p:cNvPr id="5" name="Text 3"/>
          <p:cNvSpPr/>
          <p:nvPr/>
        </p:nvSpPr>
        <p:spPr>
          <a:xfrm>
            <a:off x="4133850" y="4127500"/>
            <a:ext cx="7082790" cy="4699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625" dirty="0">
                <a:solidFill>
                  <a:srgbClr val="49576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OFFICIAL</a:t>
            </a:r>
            <a:endParaRPr lang="en-US" sz="2625" dirty="0"/>
          </a:p>
        </p:txBody>
      </p:sp>
      <p:sp>
        <p:nvSpPr>
          <p:cNvPr id="6" name="Text 4"/>
          <p:cNvSpPr/>
          <p:nvPr/>
        </p:nvSpPr>
        <p:spPr>
          <a:xfrm>
            <a:off x="10801350" y="4127500"/>
            <a:ext cx="7082790" cy="4699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625" dirty="0">
                <a:solidFill>
                  <a:srgbClr val="49576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IVAN MURZAK</a:t>
            </a:r>
            <a:endParaRPr lang="en-US" sz="2625" dirty="0"/>
          </a:p>
        </p:txBody>
      </p:sp>
      <p:sp>
        <p:nvSpPr>
          <p:cNvPr id="7" name="Text 5"/>
          <p:cNvSpPr/>
          <p:nvPr/>
        </p:nvSpPr>
        <p:spPr>
          <a:xfrm>
            <a:off x="1047750" y="4794250"/>
            <a:ext cx="3143250" cy="4699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625" dirty="0">
                <a:solidFill>
                  <a:srgbClr val="49576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Requirement</a:t>
            </a:r>
            <a:endParaRPr lang="en-US" sz="2625" dirty="0"/>
          </a:p>
        </p:txBody>
      </p:sp>
      <p:sp>
        <p:nvSpPr>
          <p:cNvPr id="8" name="Text 6"/>
          <p:cNvSpPr/>
          <p:nvPr/>
        </p:nvSpPr>
        <p:spPr>
          <a:xfrm>
            <a:off x="4133850" y="4794250"/>
            <a:ext cx="7082790" cy="4699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625" dirty="0">
                <a:solidFill>
                  <a:srgbClr val="1520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Unity 6 + AI Assistant package</a:t>
            </a:r>
            <a:endParaRPr lang="en-US" sz="2625" dirty="0"/>
          </a:p>
        </p:txBody>
      </p:sp>
      <p:sp>
        <p:nvSpPr>
          <p:cNvPr id="9" name="Text 7"/>
          <p:cNvSpPr/>
          <p:nvPr/>
        </p:nvSpPr>
        <p:spPr>
          <a:xfrm>
            <a:off x="10801350" y="4794250"/>
            <a:ext cx="7082790" cy="4699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625" dirty="0">
                <a:solidFill>
                  <a:srgbClr val="1520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Unity 2022.3+</a:t>
            </a:r>
            <a:endParaRPr lang="en-US" sz="2625" dirty="0"/>
          </a:p>
        </p:txBody>
      </p:sp>
      <p:sp>
        <p:nvSpPr>
          <p:cNvPr id="10" name="Text 8"/>
          <p:cNvSpPr/>
          <p:nvPr/>
        </p:nvSpPr>
        <p:spPr>
          <a:xfrm>
            <a:off x="1047750" y="5340350"/>
            <a:ext cx="3143250" cy="4699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625" dirty="0">
                <a:solidFill>
                  <a:srgbClr val="49576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Ownership</a:t>
            </a:r>
            <a:endParaRPr lang="en-US" sz="2625" dirty="0"/>
          </a:p>
        </p:txBody>
      </p:sp>
      <p:sp>
        <p:nvSpPr>
          <p:cNvPr id="11" name="Text 9"/>
          <p:cNvSpPr/>
          <p:nvPr/>
        </p:nvSpPr>
        <p:spPr>
          <a:xfrm>
            <a:off x="4133850" y="5340350"/>
            <a:ext cx="7082790" cy="4699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625" dirty="0">
                <a:solidFill>
                  <a:srgbClr val="1520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Unity, official</a:t>
            </a:r>
            <a:endParaRPr lang="en-US" sz="2625" dirty="0"/>
          </a:p>
        </p:txBody>
      </p:sp>
      <p:sp>
        <p:nvSpPr>
          <p:cNvPr id="12" name="Text 10"/>
          <p:cNvSpPr/>
          <p:nvPr/>
        </p:nvSpPr>
        <p:spPr>
          <a:xfrm>
            <a:off x="10801350" y="5340350"/>
            <a:ext cx="7082790" cy="4699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625" dirty="0">
                <a:solidFill>
                  <a:srgbClr val="1520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Open-source, community</a:t>
            </a:r>
            <a:endParaRPr lang="en-US" sz="2625" dirty="0"/>
          </a:p>
        </p:txBody>
      </p:sp>
      <p:sp>
        <p:nvSpPr>
          <p:cNvPr id="13" name="Text 11"/>
          <p:cNvSpPr/>
          <p:nvPr/>
        </p:nvSpPr>
        <p:spPr>
          <a:xfrm>
            <a:off x="1047750" y="5886450"/>
            <a:ext cx="3143250" cy="4699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625" dirty="0">
                <a:solidFill>
                  <a:srgbClr val="49576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Toolset</a:t>
            </a:r>
            <a:endParaRPr lang="en-US" sz="2625" dirty="0"/>
          </a:p>
        </p:txBody>
      </p:sp>
      <p:sp>
        <p:nvSpPr>
          <p:cNvPr id="14" name="Text 12"/>
          <p:cNvSpPr/>
          <p:nvPr/>
        </p:nvSpPr>
        <p:spPr>
          <a:xfrm>
            <a:off x="4133850" y="5886450"/>
            <a:ext cx="7082790" cy="4699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625" dirty="0">
                <a:solidFill>
                  <a:srgbClr val="1520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Growing, still limited</a:t>
            </a:r>
            <a:endParaRPr lang="en-US" sz="2625" dirty="0"/>
          </a:p>
        </p:txBody>
      </p:sp>
      <p:sp>
        <p:nvSpPr>
          <p:cNvPr id="15" name="Text 13"/>
          <p:cNvSpPr/>
          <p:nvPr/>
        </p:nvSpPr>
        <p:spPr>
          <a:xfrm>
            <a:off x="10801350" y="5886450"/>
            <a:ext cx="7082790" cy="4699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625" dirty="0">
                <a:solidFill>
                  <a:srgbClr val="1520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71 tools, 46 prompts, 1 resource</a:t>
            </a:r>
            <a:endParaRPr lang="en-US" sz="2625" dirty="0"/>
          </a:p>
        </p:txBody>
      </p:sp>
      <p:sp>
        <p:nvSpPr>
          <p:cNvPr id="16" name="Text 14"/>
          <p:cNvSpPr/>
          <p:nvPr/>
        </p:nvSpPr>
        <p:spPr>
          <a:xfrm>
            <a:off x="1047750" y="6432550"/>
            <a:ext cx="3143250" cy="4699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625" dirty="0">
                <a:solidFill>
                  <a:srgbClr val="49576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Best today</a:t>
            </a:r>
            <a:endParaRPr lang="en-US" sz="2625" dirty="0"/>
          </a:p>
        </p:txBody>
      </p:sp>
      <p:sp>
        <p:nvSpPr>
          <p:cNvPr id="17" name="Text 15"/>
          <p:cNvSpPr/>
          <p:nvPr/>
        </p:nvSpPr>
        <p:spPr>
          <a:xfrm>
            <a:off x="4133850" y="6432550"/>
            <a:ext cx="7082790" cy="4699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625" dirty="0">
                <a:solidFill>
                  <a:srgbClr val="1520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Safest under new terms</a:t>
            </a:r>
            <a:endParaRPr lang="en-US" sz="2625" dirty="0"/>
          </a:p>
        </p:txBody>
      </p:sp>
      <p:sp>
        <p:nvSpPr>
          <p:cNvPr id="18" name="Text 16"/>
          <p:cNvSpPr/>
          <p:nvPr/>
        </p:nvSpPr>
        <p:spPr>
          <a:xfrm>
            <a:off x="10801350" y="6432550"/>
            <a:ext cx="7082790" cy="4699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625" dirty="0">
                <a:solidFill>
                  <a:srgbClr val="1520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Broader, longer field-tested</a:t>
            </a:r>
            <a:endParaRPr lang="en-US" sz="2625" dirty="0"/>
          </a:p>
        </p:txBody>
      </p:sp>
      <p:sp>
        <p:nvSpPr>
          <p:cNvPr id="19" name="Text 17"/>
          <p:cNvSpPr/>
          <p:nvPr/>
        </p:nvSpPr>
        <p:spPr>
          <a:xfrm>
            <a:off x="1047750" y="9017000"/>
            <a:ext cx="16678275" cy="8128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625" i="1" dirty="0">
                <a:solidFill>
                  <a:srgbClr val="4957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Ivan Murzak's MCP is still the more capable one in my workflow — but the official CLI may matter more long-term. Its authorization status is now dependent on Unity's policies, not "prohibited."</a:t>
            </a:r>
            <a:endParaRPr lang="en-US" sz="2625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7">
    <p:bg>
      <p:bgPr>
        <a:solidFill>
          <a:srgbClr val="F2F8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047750" y="571500"/>
            <a:ext cx="17811750" cy="4699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625" spc="368" kern="0" dirty="0">
                <a:solidFill>
                  <a:srgbClr val="BA2B2E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UNITY TERMS PROBLEM · SECTION 17.2 · UPDATED JUN 30, 2026</a:t>
            </a:r>
            <a:endParaRPr lang="en-US" sz="2625" dirty="0"/>
          </a:p>
        </p:txBody>
      </p:sp>
      <p:sp>
        <p:nvSpPr>
          <p:cNvPr id="3" name="Text 1"/>
          <p:cNvSpPr/>
          <p:nvPr/>
        </p:nvSpPr>
        <p:spPr>
          <a:xfrm>
            <a:off x="1047750" y="1193800"/>
            <a:ext cx="17811750" cy="7810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5100" b="1" dirty="0">
                <a:solidFill>
                  <a:srgbClr val="1520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Engine choice now includes AI governance risk</a:t>
            </a:r>
            <a:endParaRPr lang="en-US" sz="5100" dirty="0"/>
          </a:p>
        </p:txBody>
      </p:sp>
      <p:sp>
        <p:nvSpPr>
          <p:cNvPr id="4" name="Shape 2"/>
          <p:cNvSpPr/>
          <p:nvPr/>
        </p:nvSpPr>
        <p:spPr>
          <a:xfrm>
            <a:off x="1047750" y="4156075"/>
            <a:ext cx="8020050" cy="1282700"/>
          </a:xfrm>
          <a:prstGeom prst="roundRect">
            <a:avLst>
              <a:gd name="adj" fmla="val 7426"/>
            </a:avLst>
          </a:prstGeom>
          <a:solidFill>
            <a:srgbClr val="FFFFFF"/>
          </a:solidFill>
          <a:ln/>
          <a:effectLst>
            <a:outerShdw sx="100000" sy="100000" kx="0" ky="0" algn="bl" rotWithShape="0" blurRad="28575" dist="9525" dir="5400000">
              <a:srgbClr val="000000">
                <a:alpha val="30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1047750" y="4156075"/>
            <a:ext cx="38100" cy="1282700"/>
          </a:xfrm>
          <a:prstGeom prst="rect">
            <a:avLst/>
          </a:prstGeom>
          <a:solidFill>
            <a:srgbClr val="BA2B2E"/>
          </a:solidFill>
          <a:ln/>
        </p:spPr>
      </p:sp>
      <p:sp>
        <p:nvSpPr>
          <p:cNvPr id="6" name="Text 4"/>
          <p:cNvSpPr/>
          <p:nvPr/>
        </p:nvSpPr>
        <p:spPr>
          <a:xfrm>
            <a:off x="1352550" y="4365625"/>
            <a:ext cx="7689152" cy="9017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625" dirty="0">
                <a:solidFill>
                  <a:srgbClr val="1520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 training/validating AI models on Unity Offerings without authorization</a:t>
            </a:r>
            <a:endParaRPr lang="en-US" sz="2625" dirty="0"/>
          </a:p>
        </p:txBody>
      </p:sp>
      <p:sp>
        <p:nvSpPr>
          <p:cNvPr id="7" name="Shape 5"/>
          <p:cNvSpPr/>
          <p:nvPr/>
        </p:nvSpPr>
        <p:spPr>
          <a:xfrm>
            <a:off x="9220200" y="4156075"/>
            <a:ext cx="8020050" cy="1282700"/>
          </a:xfrm>
          <a:prstGeom prst="roundRect">
            <a:avLst>
              <a:gd name="adj" fmla="val 7426"/>
            </a:avLst>
          </a:prstGeom>
          <a:solidFill>
            <a:srgbClr val="FFFFFF"/>
          </a:solidFill>
          <a:ln/>
          <a:effectLst>
            <a:outerShdw sx="100000" sy="100000" kx="0" ky="0" algn="bl" rotWithShape="0" blurRad="28575" dist="9525" dir="5400000">
              <a:srgbClr val="000000">
                <a:alpha val="30000"/>
              </a:srgbClr>
            </a:outerShdw>
          </a:effectLst>
        </p:spPr>
      </p:sp>
      <p:sp>
        <p:nvSpPr>
          <p:cNvPr id="8" name="Shape 6"/>
          <p:cNvSpPr/>
          <p:nvPr/>
        </p:nvSpPr>
        <p:spPr>
          <a:xfrm>
            <a:off x="9220200" y="4156075"/>
            <a:ext cx="38100" cy="1282700"/>
          </a:xfrm>
          <a:prstGeom prst="rect">
            <a:avLst/>
          </a:prstGeom>
          <a:solidFill>
            <a:srgbClr val="BA2B2E"/>
          </a:solidFill>
          <a:ln/>
        </p:spPr>
      </p:sp>
      <p:sp>
        <p:nvSpPr>
          <p:cNvPr id="9" name="Text 7"/>
          <p:cNvSpPr/>
          <p:nvPr/>
        </p:nvSpPr>
        <p:spPr>
          <a:xfrm>
            <a:off x="9525000" y="4365625"/>
            <a:ext cx="7689152" cy="9017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625" dirty="0">
                <a:solidFill>
                  <a:srgbClr val="1520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 automated ingestion of docs/APIs/Asset Store for training or competitive intel</a:t>
            </a:r>
            <a:endParaRPr lang="en-US" sz="2625" dirty="0"/>
          </a:p>
        </p:txBody>
      </p:sp>
      <p:sp>
        <p:nvSpPr>
          <p:cNvPr id="10" name="Shape 8"/>
          <p:cNvSpPr/>
          <p:nvPr/>
        </p:nvSpPr>
        <p:spPr>
          <a:xfrm>
            <a:off x="1047750" y="5591175"/>
            <a:ext cx="8020050" cy="1282700"/>
          </a:xfrm>
          <a:prstGeom prst="roundRect">
            <a:avLst>
              <a:gd name="adj" fmla="val 7426"/>
            </a:avLst>
          </a:prstGeom>
          <a:solidFill>
            <a:srgbClr val="FFFFFF"/>
          </a:solidFill>
          <a:ln/>
          <a:effectLst>
            <a:outerShdw sx="100000" sy="100000" kx="0" ky="0" algn="bl" rotWithShape="0" blurRad="28575" dist="9525" dir="5400000">
              <a:srgbClr val="000000">
                <a:alpha val="30000"/>
              </a:srgbClr>
            </a:outerShdw>
          </a:effectLst>
        </p:spPr>
      </p:sp>
      <p:sp>
        <p:nvSpPr>
          <p:cNvPr id="11" name="Shape 9"/>
          <p:cNvSpPr/>
          <p:nvPr/>
        </p:nvSpPr>
        <p:spPr>
          <a:xfrm>
            <a:off x="1047750" y="5591175"/>
            <a:ext cx="38100" cy="1282700"/>
          </a:xfrm>
          <a:prstGeom prst="rect">
            <a:avLst/>
          </a:prstGeom>
          <a:solidFill>
            <a:srgbClr val="BA2B2E"/>
          </a:solidFill>
          <a:ln/>
        </p:spPr>
      </p:sp>
      <p:sp>
        <p:nvSpPr>
          <p:cNvPr id="12" name="Text 10"/>
          <p:cNvSpPr/>
          <p:nvPr/>
        </p:nvSpPr>
        <p:spPr>
          <a:xfrm>
            <a:off x="1352550" y="5800725"/>
            <a:ext cx="7689152" cy="9017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625" dirty="0">
                <a:solidFill>
                  <a:srgbClr val="1520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Agents/LLMs/CLIs/MCP may interact only via Authorized Agentic Access</a:t>
            </a:r>
            <a:endParaRPr lang="en-US" sz="2625" dirty="0"/>
          </a:p>
        </p:txBody>
      </p:sp>
      <p:sp>
        <p:nvSpPr>
          <p:cNvPr id="13" name="Shape 11"/>
          <p:cNvSpPr/>
          <p:nvPr/>
        </p:nvSpPr>
        <p:spPr>
          <a:xfrm>
            <a:off x="9220200" y="5591175"/>
            <a:ext cx="8020050" cy="1282700"/>
          </a:xfrm>
          <a:prstGeom prst="roundRect">
            <a:avLst>
              <a:gd name="adj" fmla="val 7426"/>
            </a:avLst>
          </a:prstGeom>
          <a:solidFill>
            <a:srgbClr val="FFFFFF"/>
          </a:solidFill>
          <a:ln/>
          <a:effectLst>
            <a:outerShdw sx="100000" sy="100000" kx="0" ky="0" algn="bl" rotWithShape="0" blurRad="28575" dist="9525" dir="5400000">
              <a:srgbClr val="000000">
                <a:alpha val="30000"/>
              </a:srgbClr>
            </a:outerShdw>
          </a:effectLst>
        </p:spPr>
      </p:sp>
      <p:sp>
        <p:nvSpPr>
          <p:cNvPr id="14" name="Shape 12"/>
          <p:cNvSpPr/>
          <p:nvPr/>
        </p:nvSpPr>
        <p:spPr>
          <a:xfrm>
            <a:off x="9220200" y="5591175"/>
            <a:ext cx="38100" cy="1282700"/>
          </a:xfrm>
          <a:prstGeom prst="rect">
            <a:avLst/>
          </a:prstGeom>
          <a:solidFill>
            <a:srgbClr val="BA2B2E"/>
          </a:solidFill>
          <a:ln/>
        </p:spPr>
      </p:sp>
      <p:sp>
        <p:nvSpPr>
          <p:cNvPr id="15" name="Text 13"/>
          <p:cNvSpPr/>
          <p:nvPr/>
        </p:nvSpPr>
        <p:spPr>
          <a:xfrm>
            <a:off x="9525000" y="5800725"/>
            <a:ext cx="7689152" cy="9017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625" dirty="0">
                <a:solidFill>
                  <a:srgbClr val="1520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Gateway, agent, model, MCP client &amp; server must all be authorized — Unity can revoke</a:t>
            </a:r>
            <a:endParaRPr lang="en-US" sz="2625" dirty="0"/>
          </a:p>
        </p:txBody>
      </p:sp>
      <p:sp>
        <p:nvSpPr>
          <p:cNvPr id="16" name="Text 14"/>
          <p:cNvSpPr/>
          <p:nvPr/>
        </p:nvSpPr>
        <p:spPr>
          <a:xfrm>
            <a:off x="1047750" y="9017000"/>
            <a:ext cx="16678275" cy="8128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625" i="1" dirty="0">
                <a:solidFill>
                  <a:srgbClr val="4957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terms don't ban a human showing a doc page to an LLM — they restrict automated ingestion and broadly control agentic access. Not legal advice.</a:t>
            </a:r>
            <a:endParaRPr lang="en-US" sz="2625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8">
    <p:bg>
      <p:bgPr>
        <a:solidFill>
          <a:srgbClr val="F2F8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047750" y="571500"/>
            <a:ext cx="17811750" cy="4699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625" spc="368" kern="0" dirty="0">
                <a:solidFill>
                  <a:srgbClr val="0070B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EVALUATE ENGINES ON FOUR SEPARATE AXES</a:t>
            </a:r>
            <a:endParaRPr lang="en-US" sz="2625" dirty="0"/>
          </a:p>
        </p:txBody>
      </p:sp>
      <p:sp>
        <p:nvSpPr>
          <p:cNvPr id="3" name="Shape 1"/>
          <p:cNvSpPr/>
          <p:nvPr/>
        </p:nvSpPr>
        <p:spPr>
          <a:xfrm>
            <a:off x="1047750" y="4362450"/>
            <a:ext cx="16192500" cy="9525"/>
          </a:xfrm>
          <a:prstGeom prst="rect">
            <a:avLst/>
          </a:prstGeom>
          <a:solidFill>
            <a:srgbClr val="647284">
              <a:alpha val="22000"/>
            </a:srgbClr>
          </a:solidFill>
          <a:ln/>
        </p:spPr>
      </p:sp>
      <p:sp>
        <p:nvSpPr>
          <p:cNvPr id="4" name="Text 2"/>
          <p:cNvSpPr/>
          <p:nvPr/>
        </p:nvSpPr>
        <p:spPr>
          <a:xfrm>
            <a:off x="6671568" y="3835400"/>
            <a:ext cx="3735447" cy="4699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625" dirty="0">
                <a:solidFill>
                  <a:srgbClr val="C4530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UNITY</a:t>
            </a:r>
            <a:endParaRPr lang="en-US" sz="2625" dirty="0"/>
          </a:p>
        </p:txBody>
      </p:sp>
      <p:sp>
        <p:nvSpPr>
          <p:cNvPr id="5" name="Text 3"/>
          <p:cNvSpPr/>
          <p:nvPr/>
        </p:nvSpPr>
        <p:spPr>
          <a:xfrm>
            <a:off x="10257930" y="3835400"/>
            <a:ext cx="3735447" cy="4699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625" dirty="0">
                <a:solidFill>
                  <a:srgbClr val="644FB1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GODOT</a:t>
            </a:r>
            <a:endParaRPr lang="en-US" sz="2625" dirty="0"/>
          </a:p>
        </p:txBody>
      </p:sp>
      <p:sp>
        <p:nvSpPr>
          <p:cNvPr id="6" name="Text 4"/>
          <p:cNvSpPr/>
          <p:nvPr/>
        </p:nvSpPr>
        <p:spPr>
          <a:xfrm>
            <a:off x="13844290" y="3835400"/>
            <a:ext cx="3735447" cy="4699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625" dirty="0">
                <a:solidFill>
                  <a:srgbClr val="038149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WEB</a:t>
            </a:r>
            <a:endParaRPr lang="en-US" sz="2625" dirty="0"/>
          </a:p>
        </p:txBody>
      </p:sp>
      <p:sp>
        <p:nvSpPr>
          <p:cNvPr id="7" name="Text 5"/>
          <p:cNvSpPr/>
          <p:nvPr/>
        </p:nvSpPr>
        <p:spPr>
          <a:xfrm>
            <a:off x="1047750" y="4464050"/>
            <a:ext cx="5976650" cy="4699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625" dirty="0">
                <a:solidFill>
                  <a:srgbClr val="4957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Technical AI readiness</a:t>
            </a:r>
            <a:endParaRPr lang="en-US" sz="2625" dirty="0"/>
          </a:p>
        </p:txBody>
      </p:sp>
      <p:sp>
        <p:nvSpPr>
          <p:cNvPr id="8" name="Text 6"/>
          <p:cNvSpPr/>
          <p:nvPr/>
        </p:nvSpPr>
        <p:spPr>
          <a:xfrm>
            <a:off x="6671568" y="4464050"/>
            <a:ext cx="3735447" cy="4699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625" dirty="0">
                <a:solidFill>
                  <a:srgbClr val="1520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Improving rapidly</a:t>
            </a:r>
            <a:endParaRPr lang="en-US" sz="2625" dirty="0"/>
          </a:p>
        </p:txBody>
      </p:sp>
      <p:sp>
        <p:nvSpPr>
          <p:cNvPr id="9" name="Text 7"/>
          <p:cNvSpPr/>
          <p:nvPr/>
        </p:nvSpPr>
        <p:spPr>
          <a:xfrm>
            <a:off x="10257930" y="4464050"/>
            <a:ext cx="3735447" cy="4699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625" dirty="0">
                <a:solidFill>
                  <a:srgbClr val="1520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Strong</a:t>
            </a:r>
            <a:endParaRPr lang="en-US" sz="2625" dirty="0"/>
          </a:p>
        </p:txBody>
      </p:sp>
      <p:sp>
        <p:nvSpPr>
          <p:cNvPr id="10" name="Text 8"/>
          <p:cNvSpPr/>
          <p:nvPr/>
        </p:nvSpPr>
        <p:spPr>
          <a:xfrm>
            <a:off x="13844290" y="4464050"/>
            <a:ext cx="3735447" cy="4699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625" dirty="0">
                <a:solidFill>
                  <a:srgbClr val="1520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Very strong</a:t>
            </a:r>
            <a:endParaRPr lang="en-US" sz="2625" dirty="0"/>
          </a:p>
        </p:txBody>
      </p:sp>
      <p:sp>
        <p:nvSpPr>
          <p:cNvPr id="11" name="Text 9"/>
          <p:cNvSpPr/>
          <p:nvPr/>
        </p:nvSpPr>
        <p:spPr>
          <a:xfrm>
            <a:off x="1047750" y="4991100"/>
            <a:ext cx="5976650" cy="4699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625" dirty="0">
                <a:solidFill>
                  <a:srgbClr val="4957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Operational cost</a:t>
            </a:r>
            <a:endParaRPr lang="en-US" sz="2625" dirty="0"/>
          </a:p>
        </p:txBody>
      </p:sp>
      <p:sp>
        <p:nvSpPr>
          <p:cNvPr id="12" name="Text 10"/>
          <p:cNvSpPr/>
          <p:nvPr/>
        </p:nvSpPr>
        <p:spPr>
          <a:xfrm>
            <a:off x="6671568" y="4991100"/>
            <a:ext cx="3735447" cy="4699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625" dirty="0">
                <a:solidFill>
                  <a:srgbClr val="1520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High</a:t>
            </a:r>
            <a:endParaRPr lang="en-US" sz="2625" dirty="0"/>
          </a:p>
        </p:txBody>
      </p:sp>
      <p:sp>
        <p:nvSpPr>
          <p:cNvPr id="13" name="Text 11"/>
          <p:cNvSpPr/>
          <p:nvPr/>
        </p:nvSpPr>
        <p:spPr>
          <a:xfrm>
            <a:off x="10257930" y="4991100"/>
            <a:ext cx="3735447" cy="4699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625" dirty="0">
                <a:solidFill>
                  <a:srgbClr val="1520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Low</a:t>
            </a:r>
            <a:endParaRPr lang="en-US" sz="2625" dirty="0"/>
          </a:p>
        </p:txBody>
      </p:sp>
      <p:sp>
        <p:nvSpPr>
          <p:cNvPr id="14" name="Text 12"/>
          <p:cNvSpPr/>
          <p:nvPr/>
        </p:nvSpPr>
        <p:spPr>
          <a:xfrm>
            <a:off x="13844290" y="4991100"/>
            <a:ext cx="3735447" cy="4699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625" dirty="0">
                <a:solidFill>
                  <a:srgbClr val="1520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Low</a:t>
            </a:r>
            <a:endParaRPr lang="en-US" sz="2625" dirty="0"/>
          </a:p>
        </p:txBody>
      </p:sp>
      <p:sp>
        <p:nvSpPr>
          <p:cNvPr id="15" name="Text 13"/>
          <p:cNvSpPr/>
          <p:nvPr/>
        </p:nvSpPr>
        <p:spPr>
          <a:xfrm>
            <a:off x="1047750" y="5518150"/>
            <a:ext cx="5976650" cy="4699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625" dirty="0">
                <a:solidFill>
                  <a:srgbClr val="4957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Commercial &amp; platform support</a:t>
            </a:r>
            <a:endParaRPr lang="en-US" sz="2625" dirty="0"/>
          </a:p>
        </p:txBody>
      </p:sp>
      <p:sp>
        <p:nvSpPr>
          <p:cNvPr id="16" name="Text 14"/>
          <p:cNvSpPr/>
          <p:nvPr/>
        </p:nvSpPr>
        <p:spPr>
          <a:xfrm>
            <a:off x="6671568" y="5518150"/>
            <a:ext cx="3735447" cy="4699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625" dirty="0">
                <a:solidFill>
                  <a:srgbClr val="1520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Strong</a:t>
            </a:r>
            <a:endParaRPr lang="en-US" sz="2625" dirty="0"/>
          </a:p>
        </p:txBody>
      </p:sp>
      <p:sp>
        <p:nvSpPr>
          <p:cNvPr id="17" name="Text 15"/>
          <p:cNvSpPr/>
          <p:nvPr/>
        </p:nvSpPr>
        <p:spPr>
          <a:xfrm>
            <a:off x="10257930" y="5518150"/>
            <a:ext cx="3735447" cy="4699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625" dirty="0">
                <a:solidFill>
                  <a:srgbClr val="1520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Weaker</a:t>
            </a:r>
            <a:endParaRPr lang="en-US" sz="2625" dirty="0"/>
          </a:p>
        </p:txBody>
      </p:sp>
      <p:sp>
        <p:nvSpPr>
          <p:cNvPr id="18" name="Text 16"/>
          <p:cNvSpPr/>
          <p:nvPr/>
        </p:nvSpPr>
        <p:spPr>
          <a:xfrm>
            <a:off x="13844290" y="5518150"/>
            <a:ext cx="3735447" cy="4699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625" dirty="0">
                <a:solidFill>
                  <a:srgbClr val="1520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Weak for native</a:t>
            </a:r>
            <a:endParaRPr lang="en-US" sz="2625" dirty="0"/>
          </a:p>
        </p:txBody>
      </p:sp>
      <p:sp>
        <p:nvSpPr>
          <p:cNvPr id="19" name="Text 17"/>
          <p:cNvSpPr/>
          <p:nvPr/>
        </p:nvSpPr>
        <p:spPr>
          <a:xfrm>
            <a:off x="1047750" y="6045200"/>
            <a:ext cx="5976650" cy="4699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625" dirty="0">
                <a:solidFill>
                  <a:srgbClr val="4957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Legal &amp; governance openness</a:t>
            </a:r>
            <a:endParaRPr lang="en-US" sz="2625" dirty="0"/>
          </a:p>
        </p:txBody>
      </p:sp>
      <p:sp>
        <p:nvSpPr>
          <p:cNvPr id="20" name="Text 18"/>
          <p:cNvSpPr/>
          <p:nvPr/>
        </p:nvSpPr>
        <p:spPr>
          <a:xfrm>
            <a:off x="6671568" y="6045200"/>
            <a:ext cx="3735447" cy="4699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625" dirty="0">
                <a:solidFill>
                  <a:srgbClr val="1520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Controlled, uncertain</a:t>
            </a:r>
            <a:endParaRPr lang="en-US" sz="2625" dirty="0"/>
          </a:p>
        </p:txBody>
      </p:sp>
      <p:sp>
        <p:nvSpPr>
          <p:cNvPr id="21" name="Text 19"/>
          <p:cNvSpPr/>
          <p:nvPr/>
        </p:nvSpPr>
        <p:spPr>
          <a:xfrm>
            <a:off x="10257930" y="6045200"/>
            <a:ext cx="3735447" cy="4699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625" dirty="0">
                <a:solidFill>
                  <a:srgbClr val="1520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Open</a:t>
            </a:r>
            <a:endParaRPr lang="en-US" sz="2625" dirty="0"/>
          </a:p>
        </p:txBody>
      </p:sp>
      <p:sp>
        <p:nvSpPr>
          <p:cNvPr id="22" name="Text 20"/>
          <p:cNvSpPr/>
          <p:nvPr/>
        </p:nvSpPr>
        <p:spPr>
          <a:xfrm>
            <a:off x="13844290" y="6045200"/>
            <a:ext cx="3735447" cy="4699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625" dirty="0">
                <a:solidFill>
                  <a:srgbClr val="1520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Open, fragmented</a:t>
            </a:r>
            <a:endParaRPr lang="en-US" sz="2625" dirty="0"/>
          </a:p>
        </p:txBody>
      </p:sp>
      <p:sp>
        <p:nvSpPr>
          <p:cNvPr id="23" name="Text 21"/>
          <p:cNvSpPr/>
          <p:nvPr/>
        </p:nvSpPr>
        <p:spPr>
          <a:xfrm>
            <a:off x="1047750" y="9366250"/>
            <a:ext cx="17811750" cy="4635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625" b="1" dirty="0">
                <a:solidFill>
                  <a:srgbClr val="1520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Unity improved its technical answer while making its legal &amp; governance answer more complicated.</a:t>
            </a:r>
            <a:endParaRPr lang="en-US" sz="2625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9">
    <p:bg>
      <p:bgPr>
        <a:solidFill>
          <a:srgbClr val="DEEAF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047750" y="571500"/>
            <a:ext cx="17811750" cy="4699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625" spc="368" kern="0" dirty="0">
                <a:solidFill>
                  <a:srgbClr val="0070B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WHICH ENGINE FOR WHICH PROJECT?</a:t>
            </a:r>
            <a:endParaRPr lang="en-US" sz="2625" dirty="0"/>
          </a:p>
        </p:txBody>
      </p:sp>
      <p:sp>
        <p:nvSpPr>
          <p:cNvPr id="3" name="Shape 1"/>
          <p:cNvSpPr/>
          <p:nvPr/>
        </p:nvSpPr>
        <p:spPr>
          <a:xfrm>
            <a:off x="1047750" y="3035300"/>
            <a:ext cx="16192500" cy="9525"/>
          </a:xfrm>
          <a:prstGeom prst="rect">
            <a:avLst/>
          </a:prstGeom>
          <a:solidFill>
            <a:srgbClr val="647284">
              <a:alpha val="22000"/>
            </a:srgbClr>
          </a:solidFill>
          <a:ln/>
        </p:spPr>
      </p:sp>
      <p:sp>
        <p:nvSpPr>
          <p:cNvPr id="4" name="Text 2"/>
          <p:cNvSpPr/>
          <p:nvPr/>
        </p:nvSpPr>
        <p:spPr>
          <a:xfrm>
            <a:off x="1047750" y="2076450"/>
            <a:ext cx="4709160" cy="9017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625" dirty="0">
                <a:solidFill>
                  <a:srgbClr val="4957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Fast prototype / playable experiment</a:t>
            </a:r>
            <a:endParaRPr lang="en-US" sz="2625" dirty="0"/>
          </a:p>
        </p:txBody>
      </p:sp>
      <p:sp>
        <p:nvSpPr>
          <p:cNvPr id="5" name="Text 3"/>
          <p:cNvSpPr/>
          <p:nvPr/>
        </p:nvSpPr>
        <p:spPr>
          <a:xfrm>
            <a:off x="5848350" y="2108200"/>
            <a:ext cx="755650" cy="4254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625" b="1" dirty="0">
                <a:solidFill>
                  <a:srgbClr val="03814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Web</a:t>
            </a:r>
            <a:endParaRPr lang="en-US" sz="2625" dirty="0"/>
          </a:p>
        </p:txBody>
      </p:sp>
      <p:sp>
        <p:nvSpPr>
          <p:cNvPr id="6" name="Shape 4"/>
          <p:cNvSpPr/>
          <p:nvPr/>
        </p:nvSpPr>
        <p:spPr>
          <a:xfrm>
            <a:off x="1047750" y="4229100"/>
            <a:ext cx="16192500" cy="9525"/>
          </a:xfrm>
          <a:prstGeom prst="rect">
            <a:avLst/>
          </a:prstGeom>
          <a:solidFill>
            <a:srgbClr val="647284">
              <a:alpha val="22000"/>
            </a:srgbClr>
          </a:solidFill>
          <a:ln/>
        </p:spPr>
      </p:sp>
      <p:sp>
        <p:nvSpPr>
          <p:cNvPr id="7" name="Text 5"/>
          <p:cNvSpPr/>
          <p:nvPr/>
        </p:nvSpPr>
        <p:spPr>
          <a:xfrm>
            <a:off x="1047750" y="3270250"/>
            <a:ext cx="4709160" cy="9017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625" dirty="0">
                <a:solidFill>
                  <a:srgbClr val="4957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AI-first small/medium commercial game</a:t>
            </a:r>
            <a:endParaRPr lang="en-US" sz="2625" dirty="0"/>
          </a:p>
        </p:txBody>
      </p:sp>
      <p:sp>
        <p:nvSpPr>
          <p:cNvPr id="8" name="Text 6"/>
          <p:cNvSpPr/>
          <p:nvPr/>
        </p:nvSpPr>
        <p:spPr>
          <a:xfrm>
            <a:off x="5848350" y="3302000"/>
            <a:ext cx="984448" cy="4254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625" b="1" dirty="0">
                <a:solidFill>
                  <a:srgbClr val="644FB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Godot</a:t>
            </a:r>
            <a:endParaRPr lang="en-US" sz="2625" dirty="0"/>
          </a:p>
        </p:txBody>
      </p:sp>
      <p:sp>
        <p:nvSpPr>
          <p:cNvPr id="9" name="Shape 7"/>
          <p:cNvSpPr/>
          <p:nvPr/>
        </p:nvSpPr>
        <p:spPr>
          <a:xfrm>
            <a:off x="1047750" y="5422900"/>
            <a:ext cx="16192500" cy="9525"/>
          </a:xfrm>
          <a:prstGeom prst="rect">
            <a:avLst/>
          </a:prstGeom>
          <a:solidFill>
            <a:srgbClr val="647284">
              <a:alpha val="22000"/>
            </a:srgbClr>
          </a:solidFill>
          <a:ln/>
        </p:spPr>
      </p:sp>
      <p:sp>
        <p:nvSpPr>
          <p:cNvPr id="10" name="Text 8"/>
          <p:cNvSpPr/>
          <p:nvPr/>
        </p:nvSpPr>
        <p:spPr>
          <a:xfrm>
            <a:off x="1047750" y="4464050"/>
            <a:ext cx="4709160" cy="9017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625" dirty="0">
                <a:solidFill>
                  <a:srgbClr val="4957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Mobile F2P with ads/IAP/attribution/analytics</a:t>
            </a:r>
            <a:endParaRPr lang="en-US" sz="2625" dirty="0"/>
          </a:p>
        </p:txBody>
      </p:sp>
      <p:sp>
        <p:nvSpPr>
          <p:cNvPr id="11" name="Text 9"/>
          <p:cNvSpPr/>
          <p:nvPr/>
        </p:nvSpPr>
        <p:spPr>
          <a:xfrm>
            <a:off x="5848350" y="4495800"/>
            <a:ext cx="3926662" cy="4254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625" b="1" dirty="0">
                <a:solidFill>
                  <a:srgbClr val="C4530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Unity, often still practical</a:t>
            </a:r>
            <a:endParaRPr lang="en-US" sz="2625" dirty="0"/>
          </a:p>
        </p:txBody>
      </p:sp>
      <p:sp>
        <p:nvSpPr>
          <p:cNvPr id="12" name="Shape 10"/>
          <p:cNvSpPr/>
          <p:nvPr/>
        </p:nvSpPr>
        <p:spPr>
          <a:xfrm>
            <a:off x="1047750" y="6616700"/>
            <a:ext cx="16192500" cy="9525"/>
          </a:xfrm>
          <a:prstGeom prst="rect">
            <a:avLst/>
          </a:prstGeom>
          <a:solidFill>
            <a:srgbClr val="647284">
              <a:alpha val="22000"/>
            </a:srgbClr>
          </a:solidFill>
          <a:ln/>
        </p:spPr>
      </p:sp>
      <p:sp>
        <p:nvSpPr>
          <p:cNvPr id="13" name="Text 11"/>
          <p:cNvSpPr/>
          <p:nvPr/>
        </p:nvSpPr>
        <p:spPr>
          <a:xfrm>
            <a:off x="1047750" y="5657850"/>
            <a:ext cx="4709160" cy="9017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625" dirty="0">
                <a:solidFill>
                  <a:srgbClr val="4957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Console game needing commercial support</a:t>
            </a:r>
            <a:endParaRPr lang="en-US" sz="2625" dirty="0"/>
          </a:p>
        </p:txBody>
      </p:sp>
      <p:sp>
        <p:nvSpPr>
          <p:cNvPr id="14" name="Text 12"/>
          <p:cNvSpPr/>
          <p:nvPr/>
        </p:nvSpPr>
        <p:spPr>
          <a:xfrm>
            <a:off x="5848350" y="5689600"/>
            <a:ext cx="3800386" cy="4254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625" b="1" dirty="0">
                <a:solidFill>
                  <a:srgbClr val="C4530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Unity's clear advantage</a:t>
            </a:r>
            <a:endParaRPr lang="en-US" sz="2625" dirty="0"/>
          </a:p>
        </p:txBody>
      </p:sp>
      <p:sp>
        <p:nvSpPr>
          <p:cNvPr id="15" name="Shape 13"/>
          <p:cNvSpPr/>
          <p:nvPr/>
        </p:nvSpPr>
        <p:spPr>
          <a:xfrm>
            <a:off x="1047750" y="7810500"/>
            <a:ext cx="16192500" cy="9525"/>
          </a:xfrm>
          <a:prstGeom prst="rect">
            <a:avLst/>
          </a:prstGeom>
          <a:solidFill>
            <a:srgbClr val="647284">
              <a:alpha val="22000"/>
            </a:srgbClr>
          </a:solidFill>
          <a:ln/>
        </p:spPr>
      </p:sp>
      <p:sp>
        <p:nvSpPr>
          <p:cNvPr id="16" name="Text 14"/>
          <p:cNvSpPr/>
          <p:nvPr/>
        </p:nvSpPr>
        <p:spPr>
          <a:xfrm>
            <a:off x="1047750" y="6851650"/>
            <a:ext cx="4709160" cy="9017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625" dirty="0">
                <a:solidFill>
                  <a:srgbClr val="4957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Existing Unity project / experienced team</a:t>
            </a:r>
            <a:endParaRPr lang="en-US" sz="2625" dirty="0"/>
          </a:p>
        </p:txBody>
      </p:sp>
      <p:sp>
        <p:nvSpPr>
          <p:cNvPr id="17" name="Text 15"/>
          <p:cNvSpPr/>
          <p:nvPr/>
        </p:nvSpPr>
        <p:spPr>
          <a:xfrm>
            <a:off x="5848350" y="6883400"/>
            <a:ext cx="8141127" cy="4254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625" b="1" dirty="0">
                <a:solidFill>
                  <a:srgbClr val="1520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Don't migrate for AI alone — improve the workflow</a:t>
            </a:r>
            <a:endParaRPr lang="en-US" sz="2625" dirty="0"/>
          </a:p>
        </p:txBody>
      </p:sp>
      <p:sp>
        <p:nvSpPr>
          <p:cNvPr id="18" name="Text 16"/>
          <p:cNvSpPr/>
          <p:nvPr/>
        </p:nvSpPr>
        <p:spPr>
          <a:xfrm>
            <a:off x="1047750" y="8045450"/>
            <a:ext cx="4709160" cy="9017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625" dirty="0">
                <a:solidFill>
                  <a:srgbClr val="4957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Autonomous parallel development</a:t>
            </a:r>
            <a:endParaRPr lang="en-US" sz="2625" dirty="0"/>
          </a:p>
        </p:txBody>
      </p:sp>
      <p:sp>
        <p:nvSpPr>
          <p:cNvPr id="19" name="Text 17"/>
          <p:cNvSpPr/>
          <p:nvPr/>
        </p:nvSpPr>
        <p:spPr>
          <a:xfrm>
            <a:off x="5848350" y="8077200"/>
            <a:ext cx="10307023" cy="4254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625" b="1" dirty="0">
                <a:solidFill>
                  <a:srgbClr val="1520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Godot &amp; Web easier by default; Unity needs more infrastructure</a:t>
            </a:r>
            <a:endParaRPr lang="en-US" sz="2625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2F8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047750" y="571500"/>
            <a:ext cx="17811750" cy="4699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625" spc="368" kern="0" dirty="0">
                <a:solidFill>
                  <a:srgbClr val="0070B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Hedonia</a:t>
            </a:r>
            <a:endParaRPr lang="en-US" sz="2625" dirty="0"/>
          </a:p>
        </p:txBody>
      </p:sp>
      <p:sp>
        <p:nvSpPr>
          <p:cNvPr id="3" name="Shape 1"/>
          <p:cNvSpPr/>
          <p:nvPr/>
        </p:nvSpPr>
        <p:spPr>
          <a:xfrm>
            <a:off x="1047750" y="1193800"/>
            <a:ext cx="9039225" cy="7677150"/>
          </a:xfrm>
          <a:prstGeom prst="roundRect">
            <a:avLst>
              <a:gd name="adj" fmla="val 1985"/>
            </a:avLst>
          </a:prstGeom>
          <a:ln/>
          <a:effectLst>
            <a:outerShdw sx="100000" sy="100000" kx="0" ky="0" algn="bl" rotWithShape="0" blurRad="28575" dist="9525" dir="5400000">
              <a:srgbClr val="000000">
                <a:alpha val="30000"/>
              </a:srgbClr>
            </a:outerShdw>
          </a:effectLst>
        </p:spPr>
      </p:sp>
      <p:sp>
        <p:nvSpPr>
          <p:cNvPr id="4" name="Shape 2"/>
          <p:cNvSpPr/>
          <p:nvPr/>
        </p:nvSpPr>
        <p:spPr>
          <a:xfrm>
            <a:off x="10315575" y="1193800"/>
            <a:ext cx="6924675" cy="4248646"/>
          </a:xfrm>
          <a:prstGeom prst="roundRect">
            <a:avLst>
              <a:gd name="adj" fmla="val 3139"/>
            </a:avLst>
          </a:prstGeom>
          <a:ln/>
          <a:effectLst>
            <a:outerShdw sx="100000" sy="100000" kx="0" ky="0" algn="bl" rotWithShape="0" blurRad="28575" dist="9525" dir="5400000">
              <a:srgbClr val="000000">
                <a:alpha val="30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10315575" y="5632946"/>
            <a:ext cx="3395663" cy="1569045"/>
          </a:xfrm>
          <a:prstGeom prst="roundRect">
            <a:avLst>
              <a:gd name="adj" fmla="val 7285"/>
            </a:avLst>
          </a:prstGeom>
          <a:ln/>
          <a:effectLst>
            <a:outerShdw sx="100000" sy="100000" kx="0" ky="0" algn="bl" rotWithShape="0" blurRad="28575" dist="9525" dir="5400000">
              <a:srgbClr val="000000">
                <a:alpha val="30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13844588" y="5632946"/>
            <a:ext cx="3395663" cy="1569045"/>
          </a:xfrm>
          <a:prstGeom prst="roundRect">
            <a:avLst>
              <a:gd name="adj" fmla="val 7285"/>
            </a:avLst>
          </a:prstGeom>
          <a:ln/>
          <a:effectLst>
            <a:outerShdw sx="100000" sy="100000" kx="0" ky="0" algn="bl" rotWithShape="0" blurRad="28575" dist="9525" dir="5400000">
              <a:srgbClr val="000000">
                <a:alpha val="30000"/>
              </a:srgbClr>
            </a:outerShdw>
          </a:effectLst>
        </p:spPr>
      </p:sp>
      <p:sp>
        <p:nvSpPr>
          <p:cNvPr id="7" name="Shape 5"/>
          <p:cNvSpPr/>
          <p:nvPr/>
        </p:nvSpPr>
        <p:spPr>
          <a:xfrm>
            <a:off x="10315575" y="7335342"/>
            <a:ext cx="3395663" cy="1569045"/>
          </a:xfrm>
          <a:prstGeom prst="roundRect">
            <a:avLst>
              <a:gd name="adj" fmla="val 7285"/>
            </a:avLst>
          </a:prstGeom>
          <a:ln/>
          <a:effectLst>
            <a:outerShdw sx="100000" sy="100000" kx="0" ky="0" algn="bl" rotWithShape="0" blurRad="28575" dist="9525" dir="5400000">
              <a:srgbClr val="000000">
                <a:alpha val="30000"/>
              </a:srgbClr>
            </a:outerShdw>
          </a:effectLst>
        </p:spPr>
      </p:sp>
      <p:sp>
        <p:nvSpPr>
          <p:cNvPr id="8" name="Shape 6"/>
          <p:cNvSpPr/>
          <p:nvPr/>
        </p:nvSpPr>
        <p:spPr>
          <a:xfrm>
            <a:off x="13844588" y="7335342"/>
            <a:ext cx="3395663" cy="1569045"/>
          </a:xfrm>
          <a:prstGeom prst="roundRect">
            <a:avLst>
              <a:gd name="adj" fmla="val 7285"/>
            </a:avLst>
          </a:prstGeom>
          <a:ln/>
          <a:effectLst>
            <a:outerShdw sx="100000" sy="100000" kx="0" ky="0" algn="bl" rotWithShape="0" blurRad="28575" dist="9525" dir="5400000">
              <a:srgbClr val="000000">
                <a:alpha val="30000"/>
              </a:srgbClr>
            </a:outerShdw>
          </a:effectLst>
        </p:spPr>
      </p:sp>
      <p:sp>
        <p:nvSpPr>
          <p:cNvPr id="9" name="Text 7"/>
          <p:cNvSpPr/>
          <p:nvPr/>
        </p:nvSpPr>
        <p:spPr>
          <a:xfrm>
            <a:off x="1047750" y="8877300"/>
            <a:ext cx="1986359" cy="9525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3150" b="1" dirty="0">
                <a:solidFill>
                  <a:srgbClr val="1520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Mood Bloom</a:t>
            </a:r>
            <a:endParaRPr lang="en-US" sz="3150" dirty="0"/>
          </a:p>
        </p:txBody>
      </p:sp>
      <p:sp>
        <p:nvSpPr>
          <p:cNvPr id="10" name="Text 8"/>
          <p:cNvSpPr/>
          <p:nvPr/>
        </p:nvSpPr>
        <p:spPr>
          <a:xfrm>
            <a:off x="3338910" y="8902700"/>
            <a:ext cx="12511875" cy="9017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625" dirty="0">
                <a:solidFill>
                  <a:srgbClr val="4957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CPO, 2020–2025 · clinically validated at Mass General · 45% reduction in depressive symptoms</a:t>
            </a:r>
            <a:endParaRPr lang="en-US" sz="2625" dirty="0"/>
          </a:p>
        </p:txBody>
      </p:sp>
      <p:pic>
        <p:nvPicPr>
          <p:cNvPr id="11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5867361" y="9144000"/>
            <a:ext cx="1372890" cy="381000"/>
          </a:xfrm>
          <a:prstGeom prst="rect">
            <a:avLst/>
          </a:prstGeom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0">
    <p:bg>
      <p:bgPr>
        <a:solidFill>
          <a:srgbClr val="F2F8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047750" y="1688009"/>
            <a:ext cx="17811750" cy="4699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625" spc="368" kern="0" dirty="0">
                <a:solidFill>
                  <a:srgbClr val="0070B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TAKEAWAY</a:t>
            </a:r>
            <a:endParaRPr lang="en-US" sz="2625" dirty="0"/>
          </a:p>
        </p:txBody>
      </p:sp>
      <p:sp>
        <p:nvSpPr>
          <p:cNvPr id="3" name="Text 1"/>
          <p:cNvSpPr/>
          <p:nvPr/>
        </p:nvSpPr>
        <p:spPr>
          <a:xfrm>
            <a:off x="1047750" y="2405559"/>
            <a:ext cx="16678275" cy="2118122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13750"/>
              </a:lnSpc>
              <a:buNone/>
            </a:pPr>
            <a:r>
              <a:rPr lang="en-US" sz="3150" b="1" dirty="0">
                <a:solidFill>
                  <a:srgbClr val="1520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Unity has Architecture issue to solve. Godot and Web has Ecosystem issue to solve. Unity is in a bigger problem going forward.</a:t>
            </a:r>
            <a:endParaRPr lang="en-US" sz="3150" dirty="0"/>
          </a:p>
        </p:txBody>
      </p:sp>
      <p:sp>
        <p:nvSpPr>
          <p:cNvPr id="4" name="Text 2"/>
          <p:cNvSpPr/>
          <p:nvPr/>
        </p:nvSpPr>
        <p:spPr>
          <a:xfrm>
            <a:off x="1047750" y="4695131"/>
            <a:ext cx="16678275" cy="107811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13750"/>
              </a:lnSpc>
              <a:buNone/>
            </a:pPr>
            <a:r>
              <a:rPr lang="en-US" sz="3150" b="1" dirty="0">
                <a:solidFill>
                  <a:srgbClr val="1520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best engine is no longer just the one humans can use — it's the one humans </a:t>
            </a:r>
            <a:pPr algn="l" indent="0" marL="0">
              <a:lnSpc>
                <a:spcPct val="113750"/>
              </a:lnSpc>
              <a:buNone/>
            </a:pPr>
            <a:r>
              <a:rPr lang="en-US" sz="3150" b="1" dirty="0">
                <a:solidFill>
                  <a:srgbClr val="0070B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agents </a:t>
            </a:r>
            <a:pPr algn="l" indent="0" marL="0">
              <a:lnSpc>
                <a:spcPct val="113750"/>
              </a:lnSpc>
              <a:buNone/>
            </a:pPr>
            <a:r>
              <a:rPr lang="en-US" sz="3150" b="1" dirty="0">
                <a:solidFill>
                  <a:srgbClr val="1520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can understand, operate, test, and recover safely.</a:t>
            </a:r>
            <a:endParaRPr lang="en-US" sz="3150" dirty="0"/>
          </a:p>
        </p:txBody>
      </p:sp>
      <p:sp>
        <p:nvSpPr>
          <p:cNvPr id="5" name="Shape 3"/>
          <p:cNvSpPr/>
          <p:nvPr/>
        </p:nvSpPr>
        <p:spPr>
          <a:xfrm>
            <a:off x="1047750" y="6211392"/>
            <a:ext cx="16192500" cy="9525"/>
          </a:xfrm>
          <a:prstGeom prst="rect">
            <a:avLst/>
          </a:prstGeom>
          <a:solidFill>
            <a:srgbClr val="647284">
              <a:alpha val="22000"/>
            </a:srgbClr>
          </a:solidFill>
          <a:ln/>
        </p:spPr>
      </p:sp>
      <p:sp>
        <p:nvSpPr>
          <p:cNvPr id="6" name="Text 4"/>
          <p:cNvSpPr/>
          <p:nvPr/>
        </p:nvSpPr>
        <p:spPr>
          <a:xfrm>
            <a:off x="1047750" y="6503491"/>
            <a:ext cx="17811750" cy="4699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625" dirty="0">
                <a:solidFill>
                  <a:srgbClr val="49576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OPEN QUESTIONS FOR DISCUSSION</a:t>
            </a:r>
            <a:endParaRPr lang="en-US" sz="2625" dirty="0"/>
          </a:p>
        </p:txBody>
      </p:sp>
      <p:sp>
        <p:nvSpPr>
          <p:cNvPr id="7" name="Shape 5"/>
          <p:cNvSpPr/>
          <p:nvPr/>
        </p:nvSpPr>
        <p:spPr>
          <a:xfrm>
            <a:off x="1047750" y="7125792"/>
            <a:ext cx="6091734" cy="698500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/>
          <a:effectLst>
            <a:outerShdw sx="100000" sy="100000" kx="0" ky="0" algn="bl" rotWithShape="0" blurRad="28575" dist="9525" dir="5400000">
              <a:srgbClr val="000000">
                <a:alpha val="30000"/>
              </a:srgbClr>
            </a:outerShdw>
          </a:effectLst>
        </p:spPr>
      </p:sp>
      <p:sp>
        <p:nvSpPr>
          <p:cNvPr id="8" name="Text 6"/>
          <p:cNvSpPr/>
          <p:nvPr/>
        </p:nvSpPr>
        <p:spPr>
          <a:xfrm>
            <a:off x="1295400" y="7259142"/>
            <a:ext cx="5779186" cy="4699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625" dirty="0">
                <a:solidFill>
                  <a:srgbClr val="1520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Is Unity now as good as Godot for AI?</a:t>
            </a:r>
            <a:endParaRPr lang="en-US" sz="2625" dirty="0"/>
          </a:p>
        </p:txBody>
      </p:sp>
      <p:sp>
        <p:nvSpPr>
          <p:cNvPr id="9" name="Shape 7"/>
          <p:cNvSpPr/>
          <p:nvPr/>
        </p:nvSpPr>
        <p:spPr>
          <a:xfrm>
            <a:off x="7291884" y="7125792"/>
            <a:ext cx="6183412" cy="698500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/>
          <a:effectLst>
            <a:outerShdw sx="100000" sy="100000" kx="0" ky="0" algn="bl" rotWithShape="0" blurRad="28575" dist="9525" dir="5400000">
              <a:srgbClr val="000000">
                <a:alpha val="30000"/>
              </a:srgbClr>
            </a:outerShdw>
          </a:effectLst>
        </p:spPr>
      </p:sp>
      <p:sp>
        <p:nvSpPr>
          <p:cNvPr id="10" name="Text 8"/>
          <p:cNvSpPr/>
          <p:nvPr/>
        </p:nvSpPr>
        <p:spPr>
          <a:xfrm>
            <a:off x="7539534" y="7259142"/>
            <a:ext cx="5873614" cy="4699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625" dirty="0">
                <a:solidFill>
                  <a:srgbClr val="1520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Is Ivan Murzak's MCP still safe to use?</a:t>
            </a:r>
            <a:endParaRPr lang="en-US" sz="2625" dirty="0"/>
          </a:p>
        </p:txBody>
      </p:sp>
      <p:sp>
        <p:nvSpPr>
          <p:cNvPr id="11" name="Shape 9"/>
          <p:cNvSpPr/>
          <p:nvPr/>
        </p:nvSpPr>
        <p:spPr>
          <a:xfrm>
            <a:off x="1047750" y="7976692"/>
            <a:ext cx="6434138" cy="698500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/>
          <a:effectLst>
            <a:outerShdw sx="100000" sy="100000" kx="0" ky="0" algn="bl" rotWithShape="0" blurRad="28575" dist="9525" dir="5400000">
              <a:srgbClr val="000000">
                <a:alpha val="30000"/>
              </a:srgbClr>
            </a:outerShdw>
          </a:effectLst>
        </p:spPr>
      </p:sp>
      <p:sp>
        <p:nvSpPr>
          <p:cNvPr id="12" name="Text 10"/>
          <p:cNvSpPr/>
          <p:nvPr/>
        </p:nvSpPr>
        <p:spPr>
          <a:xfrm>
            <a:off x="1295400" y="8110042"/>
            <a:ext cx="6131862" cy="4699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625" dirty="0">
                <a:solidFill>
                  <a:srgbClr val="1520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Can worktrees share one Library folder?</a:t>
            </a:r>
            <a:endParaRPr lang="en-US" sz="2625" dirty="0"/>
          </a:p>
        </p:txBody>
      </p:sp>
      <p:sp>
        <p:nvSpPr>
          <p:cNvPr id="13" name="Shape 11"/>
          <p:cNvSpPr/>
          <p:nvPr/>
        </p:nvSpPr>
        <p:spPr>
          <a:xfrm>
            <a:off x="7634288" y="7976692"/>
            <a:ext cx="2942630" cy="698500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/>
          <a:effectLst>
            <a:outerShdw sx="100000" sy="100000" kx="0" ky="0" algn="bl" rotWithShape="0" blurRad="28575" dist="9525" dir="5400000">
              <a:srgbClr val="000000">
                <a:alpha val="30000"/>
              </a:srgbClr>
            </a:outerShdw>
          </a:effectLst>
        </p:spPr>
      </p:sp>
      <p:sp>
        <p:nvSpPr>
          <p:cNvPr id="14" name="Text 12"/>
          <p:cNvSpPr/>
          <p:nvPr/>
        </p:nvSpPr>
        <p:spPr>
          <a:xfrm>
            <a:off x="7881938" y="8110042"/>
            <a:ext cx="2535609" cy="4699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625" dirty="0">
                <a:solidFill>
                  <a:srgbClr val="1520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Why not Unreal?</a:t>
            </a:r>
            <a:endParaRPr lang="en-US" sz="2625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2F8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047750" y="571500"/>
            <a:ext cx="17811750" cy="4699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625" spc="368" kern="0" dirty="0">
                <a:solidFill>
                  <a:srgbClr val="0070B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AI Adoption</a:t>
            </a:r>
            <a:endParaRPr lang="en-US" sz="2625" dirty="0"/>
          </a:p>
        </p:txBody>
      </p:sp>
      <p:sp>
        <p:nvSpPr>
          <p:cNvPr id="3" name="Text 1"/>
          <p:cNvSpPr/>
          <p:nvPr/>
        </p:nvSpPr>
        <p:spPr>
          <a:xfrm>
            <a:off x="1047750" y="1193800"/>
            <a:ext cx="17811750" cy="7810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5100" b="1" dirty="0">
                <a:solidFill>
                  <a:srgbClr val="1520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AI coding is now mainstream</a:t>
            </a:r>
            <a:endParaRPr lang="en-US" sz="5100" dirty="0"/>
          </a:p>
        </p:txBody>
      </p:sp>
      <p:sp>
        <p:nvSpPr>
          <p:cNvPr id="4" name="Shape 2"/>
          <p:cNvSpPr/>
          <p:nvPr/>
        </p:nvSpPr>
        <p:spPr>
          <a:xfrm>
            <a:off x="1047750" y="2203450"/>
            <a:ext cx="7981950" cy="3343275"/>
          </a:xfrm>
          <a:prstGeom prst="roundRect">
            <a:avLst>
              <a:gd name="adj" fmla="val 3989"/>
            </a:avLst>
          </a:prstGeom>
          <a:solidFill>
            <a:srgbClr val="FFFFFF"/>
          </a:solidFill>
          <a:ln/>
          <a:effectLst>
            <a:outerShdw sx="100000" sy="100000" kx="0" ky="0" algn="bl" rotWithShape="0" blurRad="28575" dist="9525" dir="5400000">
              <a:srgbClr val="000000">
                <a:alpha val="30000"/>
              </a:srgbClr>
            </a:outerShdw>
          </a:effectLst>
        </p:spPr>
      </p:sp>
      <p:sp>
        <p:nvSpPr>
          <p:cNvPr id="5" name="Text 3"/>
          <p:cNvSpPr/>
          <p:nvPr/>
        </p:nvSpPr>
        <p:spPr>
          <a:xfrm>
            <a:off x="1371600" y="3163888"/>
            <a:ext cx="8067675" cy="8953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87097"/>
              </a:lnSpc>
              <a:buNone/>
            </a:pPr>
            <a:r>
              <a:rPr lang="en-US" sz="6750" b="1" dirty="0">
                <a:solidFill>
                  <a:srgbClr val="0070B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58%</a:t>
            </a:r>
            <a:endParaRPr lang="en-US" sz="6750" dirty="0"/>
          </a:p>
        </p:txBody>
      </p:sp>
      <p:sp>
        <p:nvSpPr>
          <p:cNvPr id="6" name="Text 4"/>
          <p:cNvSpPr/>
          <p:nvPr/>
        </p:nvSpPr>
        <p:spPr>
          <a:xfrm>
            <a:off x="1371600" y="4154488"/>
            <a:ext cx="8067675" cy="4699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625" dirty="0">
                <a:solidFill>
                  <a:srgbClr val="4957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use AI tools daily</a:t>
            </a:r>
            <a:endParaRPr lang="en-US" sz="2625" dirty="0"/>
          </a:p>
        </p:txBody>
      </p:sp>
      <p:sp>
        <p:nvSpPr>
          <p:cNvPr id="7" name="Shape 5"/>
          <p:cNvSpPr/>
          <p:nvPr/>
        </p:nvSpPr>
        <p:spPr>
          <a:xfrm>
            <a:off x="9258300" y="2203450"/>
            <a:ext cx="7981950" cy="3343275"/>
          </a:xfrm>
          <a:prstGeom prst="roundRect">
            <a:avLst>
              <a:gd name="adj" fmla="val 3989"/>
            </a:avLst>
          </a:prstGeom>
          <a:solidFill>
            <a:srgbClr val="FFFFFF"/>
          </a:solidFill>
          <a:ln/>
          <a:effectLst>
            <a:outerShdw sx="100000" sy="100000" kx="0" ky="0" algn="bl" rotWithShape="0" blurRad="28575" dist="9525" dir="5400000">
              <a:srgbClr val="000000">
                <a:alpha val="30000"/>
              </a:srgbClr>
            </a:outerShdw>
          </a:effectLst>
        </p:spPr>
      </p:sp>
      <p:sp>
        <p:nvSpPr>
          <p:cNvPr id="8" name="Text 6"/>
          <p:cNvSpPr/>
          <p:nvPr/>
        </p:nvSpPr>
        <p:spPr>
          <a:xfrm>
            <a:off x="9582150" y="3163888"/>
            <a:ext cx="8067675" cy="8953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87097"/>
              </a:lnSpc>
              <a:buNone/>
            </a:pPr>
            <a:r>
              <a:rPr lang="en-US" sz="6750" b="1" dirty="0">
                <a:solidFill>
                  <a:srgbClr val="BC101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59%</a:t>
            </a:r>
            <a:endParaRPr lang="en-US" sz="6750" dirty="0"/>
          </a:p>
        </p:txBody>
      </p:sp>
      <p:sp>
        <p:nvSpPr>
          <p:cNvPr id="9" name="Text 7"/>
          <p:cNvSpPr/>
          <p:nvPr/>
        </p:nvSpPr>
        <p:spPr>
          <a:xfrm>
            <a:off x="9582150" y="4154488"/>
            <a:ext cx="8067675" cy="4699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625" dirty="0">
                <a:solidFill>
                  <a:srgbClr val="4957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use AI agents at work</a:t>
            </a:r>
            <a:endParaRPr lang="en-US" sz="2625" dirty="0"/>
          </a:p>
        </p:txBody>
      </p:sp>
      <p:sp>
        <p:nvSpPr>
          <p:cNvPr id="10" name="Shape 8"/>
          <p:cNvSpPr/>
          <p:nvPr/>
        </p:nvSpPr>
        <p:spPr>
          <a:xfrm>
            <a:off x="1047750" y="5775325"/>
            <a:ext cx="7981950" cy="3343275"/>
          </a:xfrm>
          <a:prstGeom prst="roundRect">
            <a:avLst>
              <a:gd name="adj" fmla="val 3989"/>
            </a:avLst>
          </a:prstGeom>
          <a:solidFill>
            <a:srgbClr val="FFFFFF"/>
          </a:solidFill>
          <a:ln/>
          <a:effectLst>
            <a:outerShdw sx="100000" sy="100000" kx="0" ky="0" algn="bl" rotWithShape="0" blurRad="28575" dist="9525" dir="5400000">
              <a:srgbClr val="000000">
                <a:alpha val="30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1371600" y="6735763"/>
            <a:ext cx="8067675" cy="8953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87097"/>
              </a:lnSpc>
              <a:buNone/>
            </a:pPr>
            <a:r>
              <a:rPr lang="en-US" sz="6750" b="1" dirty="0">
                <a:solidFill>
                  <a:srgbClr val="0070B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37%</a:t>
            </a:r>
            <a:endParaRPr lang="en-US" sz="6750" dirty="0"/>
          </a:p>
        </p:txBody>
      </p:sp>
      <p:sp>
        <p:nvSpPr>
          <p:cNvPr id="12" name="Text 10"/>
          <p:cNvSpPr/>
          <p:nvPr/>
        </p:nvSpPr>
        <p:spPr>
          <a:xfrm>
            <a:off x="1371600" y="7726363"/>
            <a:ext cx="8067675" cy="4699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625" dirty="0">
                <a:solidFill>
                  <a:srgbClr val="4957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use AI agents daily</a:t>
            </a:r>
            <a:endParaRPr lang="en-US" sz="2625" dirty="0"/>
          </a:p>
        </p:txBody>
      </p:sp>
      <p:sp>
        <p:nvSpPr>
          <p:cNvPr id="13" name="Shape 11"/>
          <p:cNvSpPr/>
          <p:nvPr/>
        </p:nvSpPr>
        <p:spPr>
          <a:xfrm>
            <a:off x="9258300" y="5775325"/>
            <a:ext cx="7981950" cy="3343275"/>
          </a:xfrm>
          <a:prstGeom prst="roundRect">
            <a:avLst>
              <a:gd name="adj" fmla="val 3989"/>
            </a:avLst>
          </a:prstGeom>
          <a:solidFill>
            <a:srgbClr val="FFFFFF"/>
          </a:solidFill>
          <a:ln/>
          <a:effectLst>
            <a:outerShdw sx="100000" sy="100000" kx="0" ky="0" algn="bl" rotWithShape="0" blurRad="28575" dist="9525" dir="5400000">
              <a:srgbClr val="000000">
                <a:alpha val="30000"/>
              </a:srgbClr>
            </a:outerShdw>
          </a:effectLst>
        </p:spPr>
      </p:sp>
      <p:sp>
        <p:nvSpPr>
          <p:cNvPr id="14" name="Text 12"/>
          <p:cNvSpPr/>
          <p:nvPr/>
        </p:nvSpPr>
        <p:spPr>
          <a:xfrm>
            <a:off x="9582150" y="6735763"/>
            <a:ext cx="8067675" cy="8953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87097"/>
              </a:lnSpc>
              <a:buNone/>
            </a:pPr>
            <a:r>
              <a:rPr lang="en-US" sz="6750" b="1" dirty="0">
                <a:solidFill>
                  <a:srgbClr val="006EB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63%</a:t>
            </a:r>
            <a:endParaRPr lang="en-US" sz="6750" dirty="0"/>
          </a:p>
        </p:txBody>
      </p:sp>
      <p:sp>
        <p:nvSpPr>
          <p:cNvPr id="15" name="Text 13"/>
          <p:cNvSpPr/>
          <p:nvPr/>
        </p:nvSpPr>
        <p:spPr>
          <a:xfrm>
            <a:off x="9582150" y="7726363"/>
            <a:ext cx="8067675" cy="4699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625" dirty="0">
                <a:solidFill>
                  <a:srgbClr val="4957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rarely or never let agents run fully autonomously</a:t>
            </a:r>
            <a:endParaRPr lang="en-US" sz="2625" dirty="0"/>
          </a:p>
        </p:txBody>
      </p:sp>
      <p:sp>
        <p:nvSpPr>
          <p:cNvPr id="16" name="Text 14"/>
          <p:cNvSpPr/>
          <p:nvPr/>
        </p:nvSpPr>
        <p:spPr>
          <a:xfrm>
            <a:off x="1047750" y="9347200"/>
            <a:ext cx="17811750" cy="4826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625" dirty="0">
                <a:solidFill>
                  <a:srgbClr val="49576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Stack Overflow Pulse Surveys, </a:t>
            </a:r>
            <a:pPr algn="l" indent="0" marL="0">
              <a:buNone/>
            </a:pPr>
            <a:r>
              <a:rPr lang="en-US" sz="2625" b="1" dirty="0">
                <a:solidFill>
                  <a:srgbClr val="49576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Feb &amp; Apr 2026 </a:t>
            </a:r>
            <a:pPr algn="l" indent="0" marL="0">
              <a:buNone/>
            </a:pPr>
            <a:r>
              <a:rPr lang="en-US" sz="2625" dirty="0">
                <a:solidFill>
                  <a:srgbClr val="49576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(~900–1,100 respondents)</a:t>
            </a:r>
            <a:endParaRPr lang="en-US" sz="2625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DEEAF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047750" y="571500"/>
            <a:ext cx="17811750" cy="4699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625" spc="368" kern="0" dirty="0">
                <a:solidFill>
                  <a:srgbClr val="0070B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AI Adoption</a:t>
            </a:r>
            <a:endParaRPr lang="en-US" sz="2625" dirty="0"/>
          </a:p>
        </p:txBody>
      </p:sp>
      <p:sp>
        <p:nvSpPr>
          <p:cNvPr id="3" name="Text 1"/>
          <p:cNvSpPr/>
          <p:nvPr/>
        </p:nvSpPr>
        <p:spPr>
          <a:xfrm>
            <a:off x="1047750" y="1193800"/>
            <a:ext cx="17811750" cy="7810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5100" b="1" dirty="0">
                <a:solidFill>
                  <a:srgbClr val="1520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Adoption in GameDev</a:t>
            </a:r>
            <a:endParaRPr lang="en-US" sz="5100" dirty="0"/>
          </a:p>
        </p:txBody>
      </p:sp>
      <p:sp>
        <p:nvSpPr>
          <p:cNvPr id="4" name="Shape 2"/>
          <p:cNvSpPr/>
          <p:nvPr/>
        </p:nvSpPr>
        <p:spPr>
          <a:xfrm>
            <a:off x="1047750" y="2203450"/>
            <a:ext cx="7981950" cy="3127375"/>
          </a:xfrm>
          <a:prstGeom prst="roundRect">
            <a:avLst>
              <a:gd name="adj" fmla="val 4264"/>
            </a:avLst>
          </a:prstGeom>
          <a:solidFill>
            <a:srgbClr val="FFFFFF"/>
          </a:solidFill>
          <a:ln/>
          <a:effectLst>
            <a:outerShdw sx="100000" sy="100000" kx="0" ky="0" algn="bl" rotWithShape="0" blurRad="28575" dist="9525" dir="5400000">
              <a:srgbClr val="000000">
                <a:alpha val="30000"/>
              </a:srgbClr>
            </a:outerShdw>
          </a:effectLst>
        </p:spPr>
      </p:sp>
      <p:sp>
        <p:nvSpPr>
          <p:cNvPr id="5" name="Text 3"/>
          <p:cNvSpPr/>
          <p:nvPr/>
        </p:nvSpPr>
        <p:spPr>
          <a:xfrm>
            <a:off x="1371600" y="3055938"/>
            <a:ext cx="8067675" cy="8953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87097"/>
              </a:lnSpc>
              <a:buNone/>
            </a:pPr>
            <a:r>
              <a:rPr lang="en-US" sz="6750" b="1" dirty="0">
                <a:solidFill>
                  <a:srgbClr val="0070B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29%</a:t>
            </a:r>
            <a:endParaRPr lang="en-US" sz="6750" dirty="0"/>
          </a:p>
        </p:txBody>
      </p:sp>
      <p:sp>
        <p:nvSpPr>
          <p:cNvPr id="6" name="Text 4"/>
          <p:cNvSpPr/>
          <p:nvPr/>
        </p:nvSpPr>
        <p:spPr>
          <a:xfrm>
            <a:off x="1371600" y="4046538"/>
            <a:ext cx="8067675" cy="4699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625" dirty="0">
                <a:solidFill>
                  <a:srgbClr val="4957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of game developers use generative AI</a:t>
            </a:r>
            <a:endParaRPr lang="en-US" sz="2625" dirty="0"/>
          </a:p>
        </p:txBody>
      </p:sp>
      <p:sp>
        <p:nvSpPr>
          <p:cNvPr id="7" name="Shape 5"/>
          <p:cNvSpPr/>
          <p:nvPr/>
        </p:nvSpPr>
        <p:spPr>
          <a:xfrm>
            <a:off x="9258300" y="2203450"/>
            <a:ext cx="7981950" cy="3127375"/>
          </a:xfrm>
          <a:prstGeom prst="roundRect">
            <a:avLst>
              <a:gd name="adj" fmla="val 4264"/>
            </a:avLst>
          </a:prstGeom>
          <a:solidFill>
            <a:srgbClr val="FFFFFF"/>
          </a:solidFill>
          <a:ln/>
          <a:effectLst>
            <a:outerShdw sx="100000" sy="100000" kx="0" ky="0" algn="bl" rotWithShape="0" blurRad="28575" dist="9525" dir="5400000">
              <a:srgbClr val="000000">
                <a:alpha val="30000"/>
              </a:srgbClr>
            </a:outerShdw>
          </a:effectLst>
        </p:spPr>
      </p:sp>
      <p:sp>
        <p:nvSpPr>
          <p:cNvPr id="8" name="Text 6"/>
          <p:cNvSpPr/>
          <p:nvPr/>
        </p:nvSpPr>
        <p:spPr>
          <a:xfrm>
            <a:off x="9582150" y="3055938"/>
            <a:ext cx="8067675" cy="8953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87097"/>
              </a:lnSpc>
              <a:buNone/>
            </a:pPr>
            <a:r>
              <a:rPr lang="en-US" sz="6750" b="1" dirty="0">
                <a:solidFill>
                  <a:srgbClr val="0070B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36%</a:t>
            </a:r>
            <a:endParaRPr lang="en-US" sz="6750" dirty="0"/>
          </a:p>
        </p:txBody>
      </p:sp>
      <p:sp>
        <p:nvSpPr>
          <p:cNvPr id="9" name="Text 7"/>
          <p:cNvSpPr/>
          <p:nvPr/>
        </p:nvSpPr>
        <p:spPr>
          <a:xfrm>
            <a:off x="9582150" y="4046538"/>
            <a:ext cx="8067675" cy="4699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625" dirty="0">
                <a:solidFill>
                  <a:srgbClr val="4957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of all game-industry professionals use it</a:t>
            </a:r>
            <a:endParaRPr lang="en-US" sz="2625" dirty="0"/>
          </a:p>
        </p:txBody>
      </p:sp>
      <p:sp>
        <p:nvSpPr>
          <p:cNvPr id="10" name="Shape 8"/>
          <p:cNvSpPr/>
          <p:nvPr/>
        </p:nvSpPr>
        <p:spPr>
          <a:xfrm>
            <a:off x="1047750" y="5559425"/>
            <a:ext cx="7981950" cy="3127375"/>
          </a:xfrm>
          <a:prstGeom prst="roundRect">
            <a:avLst>
              <a:gd name="adj" fmla="val 4264"/>
            </a:avLst>
          </a:prstGeom>
          <a:solidFill>
            <a:srgbClr val="FFFFFF"/>
          </a:solidFill>
          <a:ln/>
          <a:effectLst>
            <a:outerShdw sx="100000" sy="100000" kx="0" ky="0" algn="bl" rotWithShape="0" blurRad="28575" dist="9525" dir="5400000">
              <a:srgbClr val="000000">
                <a:alpha val="30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1371600" y="6411913"/>
            <a:ext cx="8067675" cy="8953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87097"/>
              </a:lnSpc>
              <a:buNone/>
            </a:pPr>
            <a:r>
              <a:rPr lang="en-US" sz="6750" b="1" dirty="0">
                <a:solidFill>
                  <a:srgbClr val="C4530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30%</a:t>
            </a:r>
            <a:endParaRPr lang="en-US" sz="6750" dirty="0"/>
          </a:p>
        </p:txBody>
      </p:sp>
      <p:sp>
        <p:nvSpPr>
          <p:cNvPr id="12" name="Text 10"/>
          <p:cNvSpPr/>
          <p:nvPr/>
        </p:nvSpPr>
        <p:spPr>
          <a:xfrm>
            <a:off x="1371600" y="7402513"/>
            <a:ext cx="8067675" cy="4699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625" dirty="0">
                <a:solidFill>
                  <a:srgbClr val="4957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adoption directly at game studios</a:t>
            </a:r>
            <a:endParaRPr lang="en-US" sz="2625" dirty="0"/>
          </a:p>
        </p:txBody>
      </p:sp>
      <p:sp>
        <p:nvSpPr>
          <p:cNvPr id="13" name="Shape 11"/>
          <p:cNvSpPr/>
          <p:nvPr/>
        </p:nvSpPr>
        <p:spPr>
          <a:xfrm>
            <a:off x="9258300" y="5559425"/>
            <a:ext cx="7981950" cy="3127375"/>
          </a:xfrm>
          <a:prstGeom prst="roundRect">
            <a:avLst>
              <a:gd name="adj" fmla="val 4264"/>
            </a:avLst>
          </a:prstGeom>
          <a:solidFill>
            <a:srgbClr val="FFFFFF"/>
          </a:solidFill>
          <a:ln/>
          <a:effectLst>
            <a:outerShdw sx="100000" sy="100000" kx="0" ky="0" algn="bl" rotWithShape="0" blurRad="28575" dist="9525" dir="5400000">
              <a:srgbClr val="000000">
                <a:alpha val="30000"/>
              </a:srgbClr>
            </a:outerShdw>
          </a:effectLst>
        </p:spPr>
      </p:sp>
      <p:sp>
        <p:nvSpPr>
          <p:cNvPr id="14" name="Text 12"/>
          <p:cNvSpPr/>
          <p:nvPr/>
        </p:nvSpPr>
        <p:spPr>
          <a:xfrm>
            <a:off x="9582150" y="6411913"/>
            <a:ext cx="8067675" cy="8953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87097"/>
              </a:lnSpc>
              <a:buNone/>
            </a:pPr>
            <a:r>
              <a:rPr lang="en-US" sz="6750" b="1" dirty="0">
                <a:solidFill>
                  <a:srgbClr val="C4530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58%</a:t>
            </a:r>
            <a:endParaRPr lang="en-US" sz="6750" dirty="0"/>
          </a:p>
        </p:txBody>
      </p:sp>
      <p:sp>
        <p:nvSpPr>
          <p:cNvPr id="15" name="Text 13"/>
          <p:cNvSpPr/>
          <p:nvPr/>
        </p:nvSpPr>
        <p:spPr>
          <a:xfrm>
            <a:off x="9582150" y="7402513"/>
            <a:ext cx="8067675" cy="4699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625" dirty="0">
                <a:solidFill>
                  <a:srgbClr val="4957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adoption in publishing, support, marketing &amp; PR</a:t>
            </a:r>
            <a:endParaRPr lang="en-US" sz="2625" dirty="0"/>
          </a:p>
        </p:txBody>
      </p:sp>
      <p:sp>
        <p:nvSpPr>
          <p:cNvPr id="16" name="Text 14"/>
          <p:cNvSpPr/>
          <p:nvPr/>
        </p:nvSpPr>
        <p:spPr>
          <a:xfrm>
            <a:off x="1047750" y="8915400"/>
            <a:ext cx="16678275" cy="9144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625" dirty="0">
                <a:solidFill>
                  <a:srgbClr val="49576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Game Developer Collective / Omdia &amp; GDC 2026 State of the Game Industry (2,300+ respondents) — 29% figure is explicitly </a:t>
            </a:r>
            <a:pPr algn="l" indent="0" marL="0">
              <a:buNone/>
            </a:pPr>
            <a:r>
              <a:rPr lang="en-US" sz="2625" b="1" dirty="0">
                <a:solidFill>
                  <a:srgbClr val="49576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early-2026 data</a:t>
            </a:r>
            <a:endParaRPr lang="en-US" sz="2625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2F8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047750" y="571500"/>
            <a:ext cx="17811750" cy="4699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625" spc="368" kern="0" dirty="0">
                <a:solidFill>
                  <a:srgbClr val="0070B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AI Adoption</a:t>
            </a:r>
            <a:endParaRPr lang="en-US" sz="2625" dirty="0"/>
          </a:p>
        </p:txBody>
      </p:sp>
      <p:sp>
        <p:nvSpPr>
          <p:cNvPr id="3" name="Text 1"/>
          <p:cNvSpPr/>
          <p:nvPr/>
        </p:nvSpPr>
        <p:spPr>
          <a:xfrm>
            <a:off x="1047750" y="1193800"/>
            <a:ext cx="17811750" cy="7810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5100" b="1" dirty="0">
                <a:solidFill>
                  <a:srgbClr val="1520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Mostly brainstorming. Coding is catching up.</a:t>
            </a:r>
            <a:endParaRPr lang="en-US" sz="5100" dirty="0"/>
          </a:p>
        </p:txBody>
      </p:sp>
      <p:sp>
        <p:nvSpPr>
          <p:cNvPr id="4" name="Text 2"/>
          <p:cNvSpPr/>
          <p:nvPr/>
        </p:nvSpPr>
        <p:spPr>
          <a:xfrm>
            <a:off x="1047750" y="4283075"/>
            <a:ext cx="4400550" cy="4699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625" dirty="0">
                <a:solidFill>
                  <a:srgbClr val="4957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Research &amp; brainstorming</a:t>
            </a:r>
            <a:endParaRPr lang="en-US" sz="2625" dirty="0"/>
          </a:p>
        </p:txBody>
      </p:sp>
      <p:sp>
        <p:nvSpPr>
          <p:cNvPr id="5" name="Shape 3"/>
          <p:cNvSpPr/>
          <p:nvPr/>
        </p:nvSpPr>
        <p:spPr>
          <a:xfrm>
            <a:off x="5334000" y="4279900"/>
            <a:ext cx="10763250" cy="438150"/>
          </a:xfrm>
          <a:prstGeom prst="roundRect">
            <a:avLst>
              <a:gd name="adj" fmla="val 17391"/>
            </a:avLst>
          </a:prstGeom>
          <a:solidFill>
            <a:srgbClr val="DEEAF3"/>
          </a:solidFill>
          <a:ln/>
        </p:spPr>
      </p:sp>
      <p:sp>
        <p:nvSpPr>
          <p:cNvPr id="6" name="Shape 4"/>
          <p:cNvSpPr/>
          <p:nvPr/>
        </p:nvSpPr>
        <p:spPr>
          <a:xfrm>
            <a:off x="5334000" y="4279900"/>
            <a:ext cx="8718153" cy="438150"/>
          </a:xfrm>
          <a:prstGeom prst="roundRect">
            <a:avLst>
              <a:gd name="adj" fmla="val 17391"/>
            </a:avLst>
          </a:prstGeom>
          <a:solidFill>
            <a:srgbClr val="0070BA"/>
          </a:solidFill>
          <a:ln/>
        </p:spPr>
      </p:sp>
      <p:sp>
        <p:nvSpPr>
          <p:cNvPr id="7" name="Text 5"/>
          <p:cNvSpPr/>
          <p:nvPr/>
        </p:nvSpPr>
        <p:spPr>
          <a:xfrm>
            <a:off x="16306800" y="4283075"/>
            <a:ext cx="933450" cy="4699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r" indent="0" marL="0">
              <a:buNone/>
            </a:pPr>
            <a:r>
              <a:rPr lang="en-US" sz="2625" dirty="0">
                <a:solidFill>
                  <a:srgbClr val="15202D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81%</a:t>
            </a:r>
            <a:endParaRPr lang="en-US" sz="2625" dirty="0"/>
          </a:p>
        </p:txBody>
      </p:sp>
      <p:sp>
        <p:nvSpPr>
          <p:cNvPr id="8" name="Text 6"/>
          <p:cNvSpPr/>
          <p:nvPr/>
        </p:nvSpPr>
        <p:spPr>
          <a:xfrm>
            <a:off x="1047750" y="4930775"/>
            <a:ext cx="4400550" cy="4699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625" dirty="0">
                <a:solidFill>
                  <a:srgbClr val="4957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Coding assistance</a:t>
            </a:r>
            <a:endParaRPr lang="en-US" sz="2625" dirty="0"/>
          </a:p>
        </p:txBody>
      </p:sp>
      <p:sp>
        <p:nvSpPr>
          <p:cNvPr id="9" name="Shape 7"/>
          <p:cNvSpPr/>
          <p:nvPr/>
        </p:nvSpPr>
        <p:spPr>
          <a:xfrm>
            <a:off x="5334000" y="4927600"/>
            <a:ext cx="10763250" cy="438150"/>
          </a:xfrm>
          <a:prstGeom prst="roundRect">
            <a:avLst>
              <a:gd name="adj" fmla="val 17391"/>
            </a:avLst>
          </a:prstGeom>
          <a:solidFill>
            <a:srgbClr val="DEEAF3"/>
          </a:solidFill>
          <a:ln/>
        </p:spPr>
      </p:sp>
      <p:sp>
        <p:nvSpPr>
          <p:cNvPr id="10" name="Shape 8"/>
          <p:cNvSpPr/>
          <p:nvPr/>
        </p:nvSpPr>
        <p:spPr>
          <a:xfrm>
            <a:off x="5334000" y="4927600"/>
            <a:ext cx="5058668" cy="438150"/>
          </a:xfrm>
          <a:prstGeom prst="roundRect">
            <a:avLst>
              <a:gd name="adj" fmla="val 17391"/>
            </a:avLst>
          </a:prstGeom>
          <a:solidFill>
            <a:srgbClr val="C4530F"/>
          </a:solidFill>
          <a:ln/>
        </p:spPr>
      </p:sp>
      <p:sp>
        <p:nvSpPr>
          <p:cNvPr id="11" name="Text 9"/>
          <p:cNvSpPr/>
          <p:nvPr/>
        </p:nvSpPr>
        <p:spPr>
          <a:xfrm>
            <a:off x="16306800" y="4930775"/>
            <a:ext cx="933450" cy="4699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r" indent="0" marL="0">
              <a:buNone/>
            </a:pPr>
            <a:r>
              <a:rPr lang="en-US" sz="2625" dirty="0">
                <a:solidFill>
                  <a:srgbClr val="15202D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47%</a:t>
            </a:r>
            <a:endParaRPr lang="en-US" sz="2625" dirty="0"/>
          </a:p>
        </p:txBody>
      </p:sp>
      <p:sp>
        <p:nvSpPr>
          <p:cNvPr id="12" name="Text 10"/>
          <p:cNvSpPr/>
          <p:nvPr/>
        </p:nvSpPr>
        <p:spPr>
          <a:xfrm>
            <a:off x="1047750" y="5578475"/>
            <a:ext cx="4400550" cy="4699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625" dirty="0">
                <a:solidFill>
                  <a:srgbClr val="4957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Prototyping</a:t>
            </a:r>
            <a:endParaRPr lang="en-US" sz="2625" dirty="0"/>
          </a:p>
        </p:txBody>
      </p:sp>
      <p:sp>
        <p:nvSpPr>
          <p:cNvPr id="13" name="Shape 11"/>
          <p:cNvSpPr/>
          <p:nvPr/>
        </p:nvSpPr>
        <p:spPr>
          <a:xfrm>
            <a:off x="5334000" y="5575300"/>
            <a:ext cx="10763250" cy="438150"/>
          </a:xfrm>
          <a:prstGeom prst="roundRect">
            <a:avLst>
              <a:gd name="adj" fmla="val 17391"/>
            </a:avLst>
          </a:prstGeom>
          <a:solidFill>
            <a:srgbClr val="DEEAF3"/>
          </a:solidFill>
          <a:ln/>
        </p:spPr>
      </p:sp>
      <p:sp>
        <p:nvSpPr>
          <p:cNvPr id="14" name="Shape 12"/>
          <p:cNvSpPr/>
          <p:nvPr/>
        </p:nvSpPr>
        <p:spPr>
          <a:xfrm>
            <a:off x="5334000" y="5575300"/>
            <a:ext cx="3767138" cy="438150"/>
          </a:xfrm>
          <a:prstGeom prst="roundRect">
            <a:avLst>
              <a:gd name="adj" fmla="val 17391"/>
            </a:avLst>
          </a:prstGeom>
          <a:solidFill>
            <a:srgbClr val="644FB1"/>
          </a:solidFill>
          <a:ln/>
        </p:spPr>
      </p:sp>
      <p:sp>
        <p:nvSpPr>
          <p:cNvPr id="15" name="Text 13"/>
          <p:cNvSpPr/>
          <p:nvPr/>
        </p:nvSpPr>
        <p:spPr>
          <a:xfrm>
            <a:off x="16306800" y="5578475"/>
            <a:ext cx="933450" cy="4699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r" indent="0" marL="0">
              <a:buNone/>
            </a:pPr>
            <a:r>
              <a:rPr lang="en-US" sz="2625" dirty="0">
                <a:solidFill>
                  <a:srgbClr val="15202D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35%</a:t>
            </a:r>
            <a:endParaRPr lang="en-US" sz="2625" dirty="0"/>
          </a:p>
        </p:txBody>
      </p:sp>
      <p:sp>
        <p:nvSpPr>
          <p:cNvPr id="16" name="Text 14"/>
          <p:cNvSpPr/>
          <p:nvPr/>
        </p:nvSpPr>
        <p:spPr>
          <a:xfrm>
            <a:off x="1047750" y="6226175"/>
            <a:ext cx="4400550" cy="4699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625" dirty="0">
                <a:solidFill>
                  <a:srgbClr val="4957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Asset generation</a:t>
            </a:r>
            <a:endParaRPr lang="en-US" sz="2625" dirty="0"/>
          </a:p>
        </p:txBody>
      </p:sp>
      <p:sp>
        <p:nvSpPr>
          <p:cNvPr id="17" name="Shape 15"/>
          <p:cNvSpPr/>
          <p:nvPr/>
        </p:nvSpPr>
        <p:spPr>
          <a:xfrm>
            <a:off x="5334000" y="6223000"/>
            <a:ext cx="10763250" cy="438150"/>
          </a:xfrm>
          <a:prstGeom prst="roundRect">
            <a:avLst>
              <a:gd name="adj" fmla="val 17391"/>
            </a:avLst>
          </a:prstGeom>
          <a:solidFill>
            <a:srgbClr val="DEEAF3"/>
          </a:solidFill>
          <a:ln/>
        </p:spPr>
      </p:sp>
      <p:sp>
        <p:nvSpPr>
          <p:cNvPr id="18" name="Shape 16"/>
          <p:cNvSpPr/>
          <p:nvPr/>
        </p:nvSpPr>
        <p:spPr>
          <a:xfrm>
            <a:off x="5334000" y="6223000"/>
            <a:ext cx="2044998" cy="438150"/>
          </a:xfrm>
          <a:prstGeom prst="roundRect">
            <a:avLst>
              <a:gd name="adj" fmla="val 17391"/>
            </a:avLst>
          </a:prstGeom>
          <a:solidFill>
            <a:srgbClr val="038149"/>
          </a:solidFill>
          <a:ln/>
        </p:spPr>
      </p:sp>
      <p:sp>
        <p:nvSpPr>
          <p:cNvPr id="19" name="Text 17"/>
          <p:cNvSpPr/>
          <p:nvPr/>
        </p:nvSpPr>
        <p:spPr>
          <a:xfrm>
            <a:off x="16306800" y="6226175"/>
            <a:ext cx="933450" cy="4699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r" indent="0" marL="0">
              <a:buNone/>
            </a:pPr>
            <a:r>
              <a:rPr lang="en-US" sz="2625" dirty="0">
                <a:solidFill>
                  <a:srgbClr val="15202D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19%</a:t>
            </a:r>
            <a:endParaRPr lang="en-US" sz="2625" dirty="0"/>
          </a:p>
        </p:txBody>
      </p:sp>
      <p:sp>
        <p:nvSpPr>
          <p:cNvPr id="20" name="Text 18"/>
          <p:cNvSpPr/>
          <p:nvPr/>
        </p:nvSpPr>
        <p:spPr>
          <a:xfrm>
            <a:off x="1047750" y="8928100"/>
            <a:ext cx="16678275" cy="9017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625" dirty="0">
                <a:solidFill>
                  <a:srgbClr val="49576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Among game-industry professionals already using generative AI · GDC 2026 State of the Game Industry (2,300+ respondents)</a:t>
            </a:r>
            <a:endParaRPr lang="en-US" sz="2625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2F8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047750" y="571500"/>
            <a:ext cx="17811750" cy="4699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625" spc="368" kern="0" dirty="0">
                <a:solidFill>
                  <a:srgbClr val="49576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HOW WE USED TO CHOOSE A GAME ENGINE</a:t>
            </a:r>
            <a:endParaRPr lang="en-US" sz="2625" dirty="0"/>
          </a:p>
        </p:txBody>
      </p:sp>
      <p:sp>
        <p:nvSpPr>
          <p:cNvPr id="3" name="Text 1"/>
          <p:cNvSpPr/>
          <p:nvPr/>
        </p:nvSpPr>
        <p:spPr>
          <a:xfrm>
            <a:off x="1047750" y="1193800"/>
            <a:ext cx="17811750" cy="7810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5100" b="1" dirty="0">
                <a:solidFill>
                  <a:srgbClr val="1520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How we choose a game engine</a:t>
            </a:r>
            <a:endParaRPr lang="en-US" sz="5100" dirty="0"/>
          </a:p>
        </p:txBody>
      </p:sp>
      <p:sp>
        <p:nvSpPr>
          <p:cNvPr id="4" name="Text 2"/>
          <p:cNvSpPr/>
          <p:nvPr/>
        </p:nvSpPr>
        <p:spPr>
          <a:xfrm>
            <a:off x="1195388" y="2203450"/>
            <a:ext cx="14120813" cy="39751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marL="233363" indent="-233363">
              <a:buSzPct val="100000"/>
              <a:buChar char="•"/>
              <a:tabLst>
                <a:tab pos="233362" algn="l"/>
              </a:tabLst>
            </a:pPr>
            <a:r>
              <a:rPr lang="en-US" sz="2625" dirty="0">
                <a:solidFill>
                  <a:srgbClr val="1520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Target platforms</a:t>
            </a:r>
            <a:endParaRPr lang="en-US" sz="2625" dirty="0"/>
          </a:p>
          <a:p>
            <a:pPr algn="l" marL="233363" indent="-233363">
              <a:buSzPct val="100000"/>
              <a:buChar char="•"/>
              <a:tabLst>
                <a:tab pos="233362" algn="l"/>
              </a:tabLst>
            </a:pPr>
            <a:r>
              <a:rPr lang="en-US" sz="2625" dirty="0">
                <a:solidFill>
                  <a:srgbClr val="1520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Proficiency of existing team</a:t>
            </a:r>
            <a:endParaRPr lang="en-US" sz="2625" dirty="0"/>
          </a:p>
          <a:p>
            <a:pPr algn="l" marL="233363" indent="-233363">
              <a:buSzPct val="100000"/>
              <a:buChar char="•"/>
              <a:tabLst>
                <a:tab pos="233362" algn="l"/>
              </a:tabLst>
            </a:pPr>
            <a:r>
              <a:rPr lang="en-US" sz="2625" dirty="0">
                <a:solidFill>
                  <a:srgbClr val="1520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Maturity of dev &amp; art tools</a:t>
            </a:r>
            <a:endParaRPr lang="en-US" sz="2625" dirty="0"/>
          </a:p>
          <a:p>
            <a:pPr algn="l" marL="233363" indent="-233363">
              <a:buSzPct val="100000"/>
              <a:buChar char="•"/>
              <a:tabLst>
                <a:tab pos="233362" algn="l"/>
              </a:tabLst>
            </a:pPr>
            <a:r>
              <a:rPr lang="en-US" sz="2625" dirty="0">
                <a:solidFill>
                  <a:srgbClr val="1520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Ecosystem (SDKs, services, plugins)</a:t>
            </a:r>
            <a:endParaRPr lang="en-US" sz="2625" dirty="0"/>
          </a:p>
          <a:p>
            <a:pPr algn="l" marL="233363" indent="-233363">
              <a:buSzPct val="100000"/>
              <a:buChar char="•"/>
              <a:tabLst>
                <a:tab pos="233362" algn="l"/>
              </a:tabLst>
            </a:pPr>
            <a:r>
              <a:rPr lang="en-US" sz="2625" dirty="0">
                <a:solidFill>
                  <a:srgbClr val="1520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Licensing &amp; cost</a:t>
            </a:r>
            <a:endParaRPr lang="en-US" sz="2625" dirty="0"/>
          </a:p>
          <a:p>
            <a:pPr algn="l" marL="233363" indent="-233363">
              <a:buSzPct val="100000"/>
              <a:buChar char="•"/>
              <a:tabLst>
                <a:tab pos="233362" algn="l"/>
              </a:tabLst>
            </a:pPr>
            <a:r>
              <a:rPr lang="en-US" sz="2625" dirty="0">
                <a:solidFill>
                  <a:srgbClr val="1520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Commercial support</a:t>
            </a:r>
            <a:endParaRPr lang="en-US" sz="2625" dirty="0"/>
          </a:p>
          <a:p>
            <a:pPr algn="l" marL="233363" indent="-233363">
              <a:buSzPct val="100000"/>
              <a:buChar char="•"/>
              <a:tabLst>
                <a:tab pos="233362" algn="l"/>
              </a:tabLst>
            </a:pPr>
            <a:r>
              <a:rPr lang="en-US" sz="2625" dirty="0">
                <a:solidFill>
                  <a:srgbClr val="1520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Community support</a:t>
            </a:r>
            <a:endParaRPr lang="en-US" sz="2625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2F8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047750" y="838200"/>
            <a:ext cx="17811750" cy="7810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5100" b="1" dirty="0">
                <a:solidFill>
                  <a:srgbClr val="1520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How we choose a game engine</a:t>
            </a:r>
            <a:endParaRPr lang="en-US" sz="5100" dirty="0"/>
          </a:p>
        </p:txBody>
      </p:sp>
      <p:sp>
        <p:nvSpPr>
          <p:cNvPr id="3" name="Text 1"/>
          <p:cNvSpPr/>
          <p:nvPr/>
        </p:nvSpPr>
        <p:spPr>
          <a:xfrm>
            <a:off x="1047750" y="1847850"/>
            <a:ext cx="17277398" cy="4699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625" dirty="0">
                <a:solidFill>
                  <a:srgbClr val="49576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HUMANS</a:t>
            </a:r>
            <a:endParaRPr lang="en-US" sz="2625" dirty="0"/>
          </a:p>
        </p:txBody>
      </p:sp>
      <p:sp>
        <p:nvSpPr>
          <p:cNvPr id="4" name="Shape 2"/>
          <p:cNvSpPr/>
          <p:nvPr/>
        </p:nvSpPr>
        <p:spPr>
          <a:xfrm>
            <a:off x="1047750" y="4057650"/>
            <a:ext cx="15706725" cy="9525"/>
          </a:xfrm>
          <a:prstGeom prst="rect">
            <a:avLst/>
          </a:prstGeom>
          <a:solidFill>
            <a:srgbClr val="647284">
              <a:alpha val="22000"/>
            </a:srgbClr>
          </a:solidFill>
          <a:ln/>
        </p:spPr>
      </p:sp>
      <p:sp>
        <p:nvSpPr>
          <p:cNvPr id="5" name="Text 3"/>
          <p:cNvSpPr/>
          <p:nvPr/>
        </p:nvSpPr>
        <p:spPr>
          <a:xfrm>
            <a:off x="1047750" y="3549650"/>
            <a:ext cx="16177927" cy="4699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625" dirty="0">
                <a:solidFill>
                  <a:srgbClr val="1520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Target platforms</a:t>
            </a:r>
            <a:endParaRPr lang="en-US" sz="2625" dirty="0"/>
          </a:p>
        </p:txBody>
      </p:sp>
      <p:sp>
        <p:nvSpPr>
          <p:cNvPr id="6" name="Shape 4"/>
          <p:cNvSpPr/>
          <p:nvPr/>
        </p:nvSpPr>
        <p:spPr>
          <a:xfrm>
            <a:off x="1047750" y="4743450"/>
            <a:ext cx="15706725" cy="9525"/>
          </a:xfrm>
          <a:prstGeom prst="rect">
            <a:avLst/>
          </a:prstGeom>
          <a:solidFill>
            <a:srgbClr val="647284">
              <a:alpha val="22000"/>
            </a:srgbClr>
          </a:solidFill>
          <a:ln/>
        </p:spPr>
      </p:sp>
      <p:sp>
        <p:nvSpPr>
          <p:cNvPr id="7" name="Text 5"/>
          <p:cNvSpPr/>
          <p:nvPr/>
        </p:nvSpPr>
        <p:spPr>
          <a:xfrm>
            <a:off x="1047750" y="4235450"/>
            <a:ext cx="16177927" cy="4699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625" dirty="0">
                <a:solidFill>
                  <a:srgbClr val="1520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Proficiency of existing team</a:t>
            </a:r>
            <a:endParaRPr lang="en-US" sz="2625" dirty="0"/>
          </a:p>
        </p:txBody>
      </p:sp>
      <p:sp>
        <p:nvSpPr>
          <p:cNvPr id="8" name="Shape 6"/>
          <p:cNvSpPr/>
          <p:nvPr/>
        </p:nvSpPr>
        <p:spPr>
          <a:xfrm>
            <a:off x="1047750" y="5429250"/>
            <a:ext cx="15706725" cy="9525"/>
          </a:xfrm>
          <a:prstGeom prst="rect">
            <a:avLst/>
          </a:prstGeom>
          <a:solidFill>
            <a:srgbClr val="647284">
              <a:alpha val="22000"/>
            </a:srgbClr>
          </a:solidFill>
          <a:ln/>
        </p:spPr>
      </p:sp>
      <p:sp>
        <p:nvSpPr>
          <p:cNvPr id="9" name="Text 7"/>
          <p:cNvSpPr/>
          <p:nvPr/>
        </p:nvSpPr>
        <p:spPr>
          <a:xfrm>
            <a:off x="1047750" y="4921250"/>
            <a:ext cx="16177927" cy="4699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625" dirty="0">
                <a:solidFill>
                  <a:srgbClr val="1520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Maturity of dev &amp; art tools</a:t>
            </a:r>
            <a:endParaRPr lang="en-US" sz="2625" dirty="0"/>
          </a:p>
        </p:txBody>
      </p:sp>
      <p:sp>
        <p:nvSpPr>
          <p:cNvPr id="10" name="Shape 8"/>
          <p:cNvSpPr/>
          <p:nvPr/>
        </p:nvSpPr>
        <p:spPr>
          <a:xfrm>
            <a:off x="1047750" y="6115050"/>
            <a:ext cx="15706725" cy="9525"/>
          </a:xfrm>
          <a:prstGeom prst="rect">
            <a:avLst/>
          </a:prstGeom>
          <a:solidFill>
            <a:srgbClr val="647284">
              <a:alpha val="22000"/>
            </a:srgbClr>
          </a:solidFill>
          <a:ln/>
        </p:spPr>
      </p:sp>
      <p:sp>
        <p:nvSpPr>
          <p:cNvPr id="11" name="Text 9"/>
          <p:cNvSpPr/>
          <p:nvPr/>
        </p:nvSpPr>
        <p:spPr>
          <a:xfrm>
            <a:off x="1047750" y="5607050"/>
            <a:ext cx="16177927" cy="4699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625" dirty="0">
                <a:solidFill>
                  <a:srgbClr val="1520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Ecosystem (SDKs, services, plugins)</a:t>
            </a:r>
            <a:endParaRPr lang="en-US" sz="2625" dirty="0"/>
          </a:p>
        </p:txBody>
      </p:sp>
      <p:sp>
        <p:nvSpPr>
          <p:cNvPr id="12" name="Shape 10"/>
          <p:cNvSpPr/>
          <p:nvPr/>
        </p:nvSpPr>
        <p:spPr>
          <a:xfrm>
            <a:off x="1047750" y="6800850"/>
            <a:ext cx="15706725" cy="9525"/>
          </a:xfrm>
          <a:prstGeom prst="rect">
            <a:avLst/>
          </a:prstGeom>
          <a:solidFill>
            <a:srgbClr val="647284">
              <a:alpha val="22000"/>
            </a:srgbClr>
          </a:solidFill>
          <a:ln/>
        </p:spPr>
      </p:sp>
      <p:sp>
        <p:nvSpPr>
          <p:cNvPr id="13" name="Text 11"/>
          <p:cNvSpPr/>
          <p:nvPr/>
        </p:nvSpPr>
        <p:spPr>
          <a:xfrm>
            <a:off x="1047750" y="6292850"/>
            <a:ext cx="16177927" cy="4699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625" dirty="0">
                <a:solidFill>
                  <a:srgbClr val="1520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Licensing &amp; cost</a:t>
            </a:r>
            <a:endParaRPr lang="en-US" sz="2625" dirty="0"/>
          </a:p>
        </p:txBody>
      </p:sp>
      <p:sp>
        <p:nvSpPr>
          <p:cNvPr id="14" name="Shape 12"/>
          <p:cNvSpPr/>
          <p:nvPr/>
        </p:nvSpPr>
        <p:spPr>
          <a:xfrm>
            <a:off x="1047750" y="7486650"/>
            <a:ext cx="15706725" cy="9525"/>
          </a:xfrm>
          <a:prstGeom prst="rect">
            <a:avLst/>
          </a:prstGeom>
          <a:solidFill>
            <a:srgbClr val="647284">
              <a:alpha val="22000"/>
            </a:srgbClr>
          </a:solidFill>
          <a:ln/>
        </p:spPr>
      </p:sp>
      <p:sp>
        <p:nvSpPr>
          <p:cNvPr id="15" name="Text 13"/>
          <p:cNvSpPr/>
          <p:nvPr/>
        </p:nvSpPr>
        <p:spPr>
          <a:xfrm>
            <a:off x="1047750" y="6978650"/>
            <a:ext cx="16177927" cy="4699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625" dirty="0">
                <a:solidFill>
                  <a:srgbClr val="1520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Commercial support</a:t>
            </a:r>
            <a:endParaRPr lang="en-US" sz="2625" dirty="0"/>
          </a:p>
        </p:txBody>
      </p:sp>
      <p:sp>
        <p:nvSpPr>
          <p:cNvPr id="16" name="Text 14"/>
          <p:cNvSpPr/>
          <p:nvPr/>
        </p:nvSpPr>
        <p:spPr>
          <a:xfrm>
            <a:off x="1047750" y="7664450"/>
            <a:ext cx="16177927" cy="4699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625" dirty="0">
                <a:solidFill>
                  <a:srgbClr val="1520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Community support</a:t>
            </a:r>
            <a:endParaRPr lang="en-US" sz="2625" dirty="0"/>
          </a:p>
        </p:txBody>
      </p:sp>
      <p:sp>
        <p:nvSpPr>
          <p:cNvPr id="17" name="Text 15"/>
          <p:cNvSpPr/>
          <p:nvPr/>
        </p:nvSpPr>
        <p:spPr>
          <a:xfrm>
            <a:off x="1047750" y="9404350"/>
            <a:ext cx="17277398" cy="4254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625" i="1" dirty="0">
                <a:solidFill>
                  <a:srgbClr val="4957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 chose the engine that best supported the human team and the final product.</a:t>
            </a:r>
            <a:endParaRPr lang="en-US" sz="2625" dirty="0"/>
          </a:p>
        </p:txBody>
      </p:sp>
      <p:sp>
        <p:nvSpPr>
          <p:cNvPr id="18" name="Shape 16"/>
          <p:cNvSpPr/>
          <p:nvPr/>
        </p:nvSpPr>
        <p:spPr>
          <a:xfrm>
            <a:off x="17230725" y="1847850"/>
            <a:ext cx="9525" cy="7943850"/>
          </a:xfrm>
          <a:prstGeom prst="rect">
            <a:avLst/>
          </a:prstGeom>
          <a:solidFill>
            <a:srgbClr val="647284">
              <a:alpha val="22000"/>
            </a:srgbClr>
          </a:solidFill>
          <a:ln/>
        </p:spPr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DEEAF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050131" y="3765451"/>
            <a:ext cx="16187738" cy="2870299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ctr" indent="0" marL="0">
              <a:lnSpc>
                <a:spcPct val="102538"/>
              </a:lnSpc>
              <a:buNone/>
            </a:pPr>
            <a:r>
              <a:rPr lang="en-US" sz="6300" b="1" dirty="0">
                <a:solidFill>
                  <a:srgbClr val="1520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Since AI does a growing share of the coding, the engine should fit the </a:t>
            </a:r>
            <a:pPr algn="ctr" indent="0" marL="0">
              <a:lnSpc>
                <a:spcPct val="102538"/>
              </a:lnSpc>
              <a:buNone/>
            </a:pPr>
            <a:r>
              <a:rPr lang="en-US" sz="6300" b="1" dirty="0">
                <a:solidFill>
                  <a:srgbClr val="0070B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AI </a:t>
            </a:r>
            <a:pPr algn="ctr" indent="0" marL="0">
              <a:lnSpc>
                <a:spcPct val="102538"/>
              </a:lnSpc>
              <a:buNone/>
            </a:pPr>
            <a:r>
              <a:rPr lang="en-US" sz="6300" b="1" dirty="0">
                <a:solidFill>
                  <a:srgbClr val="1520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— not the people.</a:t>
            </a:r>
            <a:endParaRPr lang="en-US" sz="63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30</Slides>
  <Notes>30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2026-07-28T19:10:36Z</dcterms:created>
  <dcterms:modified xsi:type="dcterms:W3CDTF">2026-07-28T19:10:36Z</dcterms:modified>
</cp:coreProperties>
</file>